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70" name="Shape 170"/>
          <p:cNvSpPr/>
          <p:nvPr>
            <p:ph type="sldImg"/>
          </p:nvPr>
        </p:nvSpPr>
        <p:spPr>
          <a:xfrm>
            <a:off x="1143000" y="685800"/>
            <a:ext cx="4572000" cy="3429000"/>
          </a:xfrm>
          <a:prstGeom prst="rect">
            <a:avLst/>
          </a:prstGeom>
        </p:spPr>
        <p:txBody>
          <a:bodyPr/>
          <a:lstStyle/>
          <a:p>
            <a:pPr/>
          </a:p>
        </p:txBody>
      </p:sp>
      <p:sp>
        <p:nvSpPr>
          <p:cNvPr id="171" name="Shape 17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defRPr sz="1200">
        <a:latin typeface="+mn-lt"/>
        <a:ea typeface="+mn-ea"/>
        <a:cs typeface="+mn-cs"/>
        <a:sym typeface="Calibri"/>
      </a:defRPr>
    </a:lvl1pPr>
    <a:lvl2pPr indent="228600" defTabSz="457200" latinLnBrk="0">
      <a:defRPr sz="1200">
        <a:latin typeface="+mn-lt"/>
        <a:ea typeface="+mn-ea"/>
        <a:cs typeface="+mn-cs"/>
        <a:sym typeface="Calibri"/>
      </a:defRPr>
    </a:lvl2pPr>
    <a:lvl3pPr indent="457200" defTabSz="457200" latinLnBrk="0">
      <a:defRPr sz="1200">
        <a:latin typeface="+mn-lt"/>
        <a:ea typeface="+mn-ea"/>
        <a:cs typeface="+mn-cs"/>
        <a:sym typeface="Calibri"/>
      </a:defRPr>
    </a:lvl3pPr>
    <a:lvl4pPr indent="685800" defTabSz="457200" latinLnBrk="0">
      <a:defRPr sz="1200">
        <a:latin typeface="+mn-lt"/>
        <a:ea typeface="+mn-ea"/>
        <a:cs typeface="+mn-cs"/>
        <a:sym typeface="Calibri"/>
      </a:defRPr>
    </a:lvl4pPr>
    <a:lvl5pPr indent="914400" defTabSz="457200" latinLnBrk="0">
      <a:defRPr sz="1200">
        <a:latin typeface="+mn-lt"/>
        <a:ea typeface="+mn-ea"/>
        <a:cs typeface="+mn-cs"/>
        <a:sym typeface="Calibri"/>
      </a:defRPr>
    </a:lvl5pPr>
    <a:lvl6pPr indent="1143000" defTabSz="457200" latinLnBrk="0">
      <a:defRPr sz="1200">
        <a:latin typeface="+mn-lt"/>
        <a:ea typeface="+mn-ea"/>
        <a:cs typeface="+mn-cs"/>
        <a:sym typeface="Calibri"/>
      </a:defRPr>
    </a:lvl6pPr>
    <a:lvl7pPr indent="1371600" defTabSz="457200" latinLnBrk="0">
      <a:defRPr sz="1200">
        <a:latin typeface="+mn-lt"/>
        <a:ea typeface="+mn-ea"/>
        <a:cs typeface="+mn-cs"/>
        <a:sym typeface="Calibri"/>
      </a:defRPr>
    </a:lvl7pPr>
    <a:lvl8pPr indent="1600200" defTabSz="457200" latinLnBrk="0">
      <a:defRPr sz="1200">
        <a:latin typeface="+mn-lt"/>
        <a:ea typeface="+mn-ea"/>
        <a:cs typeface="+mn-cs"/>
        <a:sym typeface="Calibri"/>
      </a:defRPr>
    </a:lvl8pPr>
    <a:lvl9pPr indent="1828800" defTabSz="457200" latinLnBrk="0">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Slide">
    <p:spTree>
      <p:nvGrpSpPr>
        <p:cNvPr id="1" name=""/>
        <p:cNvGrpSpPr/>
        <p:nvPr/>
      </p:nvGrpSpPr>
      <p:grpSpPr>
        <a:xfrm>
          <a:off x="0" y="0"/>
          <a:ext cx="0" cy="0"/>
          <a:chOff x="0" y="0"/>
          <a:chExt cx="0" cy="0"/>
        </a:xfrm>
      </p:grpSpPr>
      <p:sp>
        <p:nvSpPr>
          <p:cNvPr id="19" name="Rak 11"/>
          <p:cNvSpPr/>
          <p:nvPr/>
        </p:nvSpPr>
        <p:spPr>
          <a:xfrm>
            <a:off x="0" y="380013"/>
            <a:ext cx="9144000" cy="1195"/>
          </a:xfrm>
          <a:prstGeom prst="line">
            <a:avLst/>
          </a:prstGeom>
          <a:solidFill>
            <a:schemeClr val="accent1"/>
          </a:solidFill>
          <a:ln w="3175">
            <a:solidFill>
              <a:srgbClr val="2EC6D6"/>
            </a:solidFill>
          </a:ln>
        </p:spPr>
        <p:txBody>
          <a:bodyPr lIns="45719" rIns="45719"/>
          <a:lstStyle/>
          <a:p>
            <a:pPr/>
          </a:p>
        </p:txBody>
      </p:sp>
      <p:pic>
        <p:nvPicPr>
          <p:cNvPr id="20" name="Picture 14" descr="Picture 14"/>
          <p:cNvPicPr>
            <a:picLocks noChangeAspect="1"/>
          </p:cNvPicPr>
          <p:nvPr/>
        </p:nvPicPr>
        <p:blipFill>
          <a:blip r:embed="rId2">
            <a:extLst/>
          </a:blip>
          <a:srcRect l="0" t="0" r="39225" b="75348"/>
          <a:stretch>
            <a:fillRect/>
          </a:stretch>
        </p:blipFill>
        <p:spPr>
          <a:xfrm>
            <a:off x="7880287" y="91137"/>
            <a:ext cx="744215" cy="212749"/>
          </a:xfrm>
          <a:prstGeom prst="rect">
            <a:avLst/>
          </a:prstGeom>
          <a:ln w="12700">
            <a:miter lim="400000"/>
          </a:ln>
        </p:spPr>
      </p:pic>
      <p:pic>
        <p:nvPicPr>
          <p:cNvPr id="21" name="Picture 11" descr="Picture 11"/>
          <p:cNvPicPr>
            <a:picLocks noChangeAspect="1"/>
          </p:cNvPicPr>
          <p:nvPr/>
        </p:nvPicPr>
        <p:blipFill>
          <a:blip r:embed="rId3">
            <a:extLst/>
          </a:blip>
          <a:srcRect l="7072" t="11243" r="75672" b="65046"/>
          <a:stretch>
            <a:fillRect/>
          </a:stretch>
        </p:blipFill>
        <p:spPr>
          <a:xfrm>
            <a:off x="101372" y="21980"/>
            <a:ext cx="239359" cy="328894"/>
          </a:xfrm>
          <a:prstGeom prst="rect">
            <a:avLst/>
          </a:prstGeom>
          <a:ln w="12700">
            <a:miter lim="400000"/>
          </a:ln>
        </p:spPr>
      </p:pic>
      <p:sp>
        <p:nvSpPr>
          <p:cNvPr id="22" name="Rak 11"/>
          <p:cNvSpPr/>
          <p:nvPr/>
        </p:nvSpPr>
        <p:spPr>
          <a:xfrm>
            <a:off x="8724507" y="0"/>
            <a:ext cx="1" cy="376445"/>
          </a:xfrm>
          <a:prstGeom prst="line">
            <a:avLst/>
          </a:prstGeom>
          <a:solidFill>
            <a:schemeClr val="accent1"/>
          </a:solidFill>
          <a:ln w="3175">
            <a:solidFill>
              <a:srgbClr val="2EC6D6"/>
            </a:solidFill>
          </a:ln>
        </p:spPr>
        <p:txBody>
          <a:bodyPr lIns="45719" rIns="45719"/>
          <a:lstStyle/>
          <a:p>
            <a:pPr/>
          </a:p>
        </p:txBody>
      </p:sp>
      <p:pic>
        <p:nvPicPr>
          <p:cNvPr id="23" name="Picture 20" descr="Picture 20"/>
          <p:cNvPicPr>
            <a:picLocks noChangeAspect="1"/>
          </p:cNvPicPr>
          <p:nvPr/>
        </p:nvPicPr>
        <p:blipFill>
          <a:blip r:embed="rId3">
            <a:extLst/>
          </a:blip>
          <a:srcRect l="24328" t="11243" r="4572" b="65046"/>
          <a:stretch>
            <a:fillRect/>
          </a:stretch>
        </p:blipFill>
        <p:spPr>
          <a:xfrm>
            <a:off x="476053" y="16230"/>
            <a:ext cx="986194" cy="328894"/>
          </a:xfrm>
          <a:prstGeom prst="rect">
            <a:avLst/>
          </a:prstGeom>
          <a:ln w="12700">
            <a:miter lim="400000"/>
          </a:ln>
        </p:spPr>
      </p:pic>
      <p:sp>
        <p:nvSpPr>
          <p:cNvPr id="24" name="Rak 11"/>
          <p:cNvSpPr/>
          <p:nvPr/>
        </p:nvSpPr>
        <p:spPr>
          <a:xfrm flipH="1">
            <a:off x="421883" y="-1795"/>
            <a:ext cx="1" cy="376445"/>
          </a:xfrm>
          <a:prstGeom prst="line">
            <a:avLst/>
          </a:prstGeom>
          <a:solidFill>
            <a:schemeClr val="accent1"/>
          </a:solidFill>
          <a:ln w="3175">
            <a:solidFill>
              <a:srgbClr val="2EC6D6"/>
            </a:solidFill>
          </a:ln>
        </p:spPr>
        <p:txBody>
          <a:bodyPr lIns="45719" rIns="45719"/>
          <a:lstStyle/>
          <a:p>
            <a:pPr/>
          </a:p>
        </p:txBody>
      </p:sp>
      <p:sp>
        <p:nvSpPr>
          <p:cNvPr id="25" name="Ellipse 46"/>
          <p:cNvSpPr/>
          <p:nvPr/>
        </p:nvSpPr>
        <p:spPr>
          <a:xfrm>
            <a:off x="8699544" y="354148"/>
            <a:ext cx="53031" cy="54117"/>
          </a:xfrm>
          <a:prstGeom prst="ellipse">
            <a:avLst/>
          </a:prstGeom>
          <a:solidFill>
            <a:srgbClr val="FF4F4F"/>
          </a:solidFill>
          <a:ln w="12700">
            <a:miter lim="400000"/>
          </a:ln>
        </p:spPr>
        <p:txBody>
          <a:bodyPr lIns="45719" rIns="45719" anchor="ctr"/>
          <a:lstStyle/>
          <a:p>
            <a:pPr algn="ctr">
              <a:defRPr>
                <a:solidFill>
                  <a:srgbClr val="FFFFFF"/>
                </a:solidFill>
                <a:latin typeface="Poppins Regular"/>
                <a:ea typeface="Poppins Regular"/>
                <a:cs typeface="Poppins Regular"/>
                <a:sym typeface="Poppins Regular"/>
              </a:defRPr>
            </a:pPr>
          </a:p>
        </p:txBody>
      </p:sp>
      <p:sp>
        <p:nvSpPr>
          <p:cNvPr id="26" name="Ellipse 46"/>
          <p:cNvSpPr/>
          <p:nvPr/>
        </p:nvSpPr>
        <p:spPr>
          <a:xfrm>
            <a:off x="394599" y="354148"/>
            <a:ext cx="53031" cy="54117"/>
          </a:xfrm>
          <a:prstGeom prst="ellipse">
            <a:avLst/>
          </a:prstGeom>
          <a:solidFill>
            <a:srgbClr val="FF4F4F"/>
          </a:solidFill>
          <a:ln w="12700">
            <a:miter lim="400000"/>
          </a:ln>
        </p:spPr>
        <p:txBody>
          <a:bodyPr lIns="45719" rIns="45719" anchor="ctr"/>
          <a:lstStyle/>
          <a:p>
            <a:pPr algn="ctr">
              <a:defRPr>
                <a:solidFill>
                  <a:srgbClr val="FFFFFF"/>
                </a:solidFill>
                <a:latin typeface="Poppins Regular"/>
                <a:ea typeface="Poppins Regular"/>
                <a:cs typeface="Poppins Regular"/>
                <a:sym typeface="Poppins Regular"/>
              </a:defRPr>
            </a:pPr>
          </a:p>
        </p:txBody>
      </p:sp>
      <p:sp>
        <p:nvSpPr>
          <p:cNvPr id="27" name="Titeltext"/>
          <p:cNvSpPr txBox="1"/>
          <p:nvPr>
            <p:ph type="title"/>
          </p:nvPr>
        </p:nvSpPr>
        <p:spPr>
          <a:xfrm>
            <a:off x="451261" y="979715"/>
            <a:ext cx="8235523" cy="1508905"/>
          </a:xfrm>
          <a:prstGeom prst="rect">
            <a:avLst/>
          </a:prstGeom>
        </p:spPr>
        <p:txBody>
          <a:bodyPr anchor="b"/>
          <a:lstStyle>
            <a:lvl1pPr>
              <a:defRPr sz="3600"/>
            </a:lvl1pPr>
          </a:lstStyle>
          <a:p>
            <a:pPr/>
            <a:r>
              <a:t>Titeltext</a:t>
            </a:r>
          </a:p>
        </p:txBody>
      </p:sp>
      <p:sp>
        <p:nvSpPr>
          <p:cNvPr id="28" name="Textebene 1…"/>
          <p:cNvSpPr txBox="1"/>
          <p:nvPr>
            <p:ph type="body" sz="half" idx="1"/>
          </p:nvPr>
        </p:nvSpPr>
        <p:spPr>
          <a:xfrm>
            <a:off x="451261" y="2720195"/>
            <a:ext cx="8235524" cy="1349320"/>
          </a:xfrm>
          <a:prstGeom prst="rect">
            <a:avLst/>
          </a:prstGeom>
        </p:spPr>
        <p:txBody>
          <a:bodyPr/>
          <a:lstStyle>
            <a:lvl1pPr marL="0" indent="0">
              <a:spcBef>
                <a:spcPts val="500"/>
              </a:spcBef>
              <a:buClrTx/>
              <a:buSzTx/>
              <a:buFontTx/>
              <a:buNone/>
            </a:lvl1pPr>
            <a:lvl2pPr marL="0" indent="342900">
              <a:spcBef>
                <a:spcPts val="500"/>
              </a:spcBef>
              <a:buClrTx/>
              <a:buSzTx/>
              <a:buFontTx/>
              <a:buNone/>
            </a:lvl2pPr>
            <a:lvl3pPr marL="0" indent="685800">
              <a:spcBef>
                <a:spcPts val="500"/>
              </a:spcBef>
              <a:buClrTx/>
              <a:buSzTx/>
              <a:buFontTx/>
              <a:buNone/>
            </a:lvl3pPr>
            <a:lvl4pPr marL="0" indent="1028700">
              <a:spcBef>
                <a:spcPts val="500"/>
              </a:spcBef>
              <a:buClrTx/>
              <a:buSzTx/>
              <a:buFontTx/>
              <a:buNone/>
            </a:lvl4pPr>
            <a:lvl5pPr marL="0" indent="1371600">
              <a:spcBef>
                <a:spcPts val="500"/>
              </a:spcBef>
              <a:buClrTx/>
              <a:buSzTx/>
              <a:buFontTx/>
              <a:buNone/>
            </a:lvl5pPr>
          </a:lstStyle>
          <a:p>
            <a:pPr/>
            <a:r>
              <a:t>Textebene 1</a:t>
            </a:r>
          </a:p>
          <a:p>
            <a:pPr lvl="1"/>
            <a:r>
              <a:t>Textebene 2</a:t>
            </a:r>
          </a:p>
          <a:p>
            <a:pPr lvl="2"/>
            <a:r>
              <a:t>Textebene 3</a:t>
            </a:r>
          </a:p>
          <a:p>
            <a:pPr lvl="3"/>
            <a:r>
              <a:t>Textebene 4</a:t>
            </a:r>
          </a:p>
          <a:p>
            <a:pPr lvl="4"/>
            <a:r>
              <a:t>Textebene 5</a:t>
            </a:r>
          </a:p>
        </p:txBody>
      </p:sp>
      <p:sp>
        <p:nvSpPr>
          <p:cNvPr id="29" name="Text Placeholder 4"/>
          <p:cNvSpPr/>
          <p:nvPr>
            <p:ph type="body" sz="quarter" idx="21"/>
          </p:nvPr>
        </p:nvSpPr>
        <p:spPr>
          <a:xfrm>
            <a:off x="450850" y="4451350"/>
            <a:ext cx="4421826" cy="379414"/>
          </a:xfrm>
          <a:prstGeom prst="rect">
            <a:avLst/>
          </a:prstGeom>
        </p:spPr>
        <p:txBody>
          <a:bodyPr anchor="ctr"/>
          <a:lstStyle/>
          <a:p>
            <a:pPr marL="0" indent="0">
              <a:spcBef>
                <a:spcPts val="300"/>
              </a:spcBef>
              <a:buClrTx/>
              <a:buSzTx/>
              <a:buFontTx/>
              <a:buNone/>
              <a:defRPr sz="1400">
                <a:solidFill>
                  <a:srgbClr val="616161"/>
                </a:solidFill>
                <a:latin typeface="Poppins Medium"/>
                <a:ea typeface="Poppins Medium"/>
                <a:cs typeface="Poppins Medium"/>
                <a:sym typeface="Poppins Medium"/>
              </a:defRPr>
            </a:pPr>
          </a:p>
        </p:txBody>
      </p:sp>
      <p:pic>
        <p:nvPicPr>
          <p:cNvPr id="30" name="Grafik 10" descr="Grafik 10"/>
          <p:cNvPicPr>
            <a:picLocks noChangeAspect="1"/>
          </p:cNvPicPr>
          <p:nvPr/>
        </p:nvPicPr>
        <p:blipFill>
          <a:blip r:embed="rId4">
            <a:extLst/>
          </a:blip>
          <a:stretch>
            <a:fillRect/>
          </a:stretch>
        </p:blipFill>
        <p:spPr>
          <a:xfrm>
            <a:off x="4872675" y="4069515"/>
            <a:ext cx="3820064" cy="989043"/>
          </a:xfrm>
          <a:prstGeom prst="rect">
            <a:avLst/>
          </a:prstGeom>
          <a:ln w="12700">
            <a:miter lim="400000"/>
          </a:ln>
        </p:spPr>
      </p:pic>
      <p:sp>
        <p:nvSpPr>
          <p:cNvPr id="31" name="Foliennummer"/>
          <p:cNvSpPr txBox="1"/>
          <p:nvPr>
            <p:ph type="sldNum" sz="quarter" idx="2"/>
          </p:nvPr>
        </p:nvSpPr>
        <p:spPr>
          <a:xfrm>
            <a:off x="5486400" y="4627562"/>
            <a:ext cx="2133600" cy="279401"/>
          </a:xfrm>
          <a:prstGeom prst="rect">
            <a:avLst/>
          </a:prstGeom>
        </p:spPr>
        <p:txBody>
          <a:bodyPr lIns="0" tIns="0" rIns="0" bIns="0"/>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38" name="Titeltext"/>
          <p:cNvSpPr txBox="1"/>
          <p:nvPr>
            <p:ph type="title"/>
          </p:nvPr>
        </p:nvSpPr>
        <p:spPr>
          <a:prstGeom prst="rect">
            <a:avLst/>
          </a:prstGeom>
        </p:spPr>
        <p:txBody>
          <a:bodyPr/>
          <a:lstStyle/>
          <a:p>
            <a:pPr/>
            <a:r>
              <a:t>Titeltext</a:t>
            </a:r>
          </a:p>
        </p:txBody>
      </p:sp>
      <p:sp>
        <p:nvSpPr>
          <p:cNvPr id="39" name="Textebene 1…"/>
          <p:cNvSpPr txBox="1"/>
          <p:nvPr>
            <p:ph type="body" idx="1"/>
          </p:nvPr>
        </p:nvSpPr>
        <p:spPr>
          <a:prstGeom prst="rect">
            <a:avLst/>
          </a:prstGeom>
        </p:spPr>
        <p:txBody>
          <a:bodyPr/>
          <a:lstStyle/>
          <a:p>
            <a:pPr/>
            <a:r>
              <a:t>Textebene 1</a:t>
            </a:r>
          </a:p>
          <a:p>
            <a:pPr lvl="1"/>
            <a:r>
              <a:t>Textebene 2</a:t>
            </a:r>
          </a:p>
          <a:p>
            <a:pPr lvl="2"/>
            <a:r>
              <a:t>Textebene 3</a:t>
            </a:r>
          </a:p>
          <a:p>
            <a:pPr lvl="3"/>
            <a:r>
              <a:t>Textebene 4</a:t>
            </a:r>
          </a:p>
          <a:p>
            <a:pPr lvl="4"/>
            <a:r>
              <a:t>Textebene 5</a:t>
            </a:r>
          </a:p>
        </p:txBody>
      </p:sp>
      <p:sp>
        <p:nvSpPr>
          <p:cNvPr id="40" name="Folien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ubtitle and Content">
    <p:spTree>
      <p:nvGrpSpPr>
        <p:cNvPr id="1" name=""/>
        <p:cNvGrpSpPr/>
        <p:nvPr/>
      </p:nvGrpSpPr>
      <p:grpSpPr>
        <a:xfrm>
          <a:off x="0" y="0"/>
          <a:ext cx="0" cy="0"/>
          <a:chOff x="0" y="0"/>
          <a:chExt cx="0" cy="0"/>
        </a:xfrm>
      </p:grpSpPr>
      <p:sp>
        <p:nvSpPr>
          <p:cNvPr id="47" name="Rak 11"/>
          <p:cNvSpPr/>
          <p:nvPr/>
        </p:nvSpPr>
        <p:spPr>
          <a:xfrm>
            <a:off x="0" y="380013"/>
            <a:ext cx="9144000" cy="1195"/>
          </a:xfrm>
          <a:prstGeom prst="line">
            <a:avLst/>
          </a:prstGeom>
          <a:solidFill>
            <a:schemeClr val="accent1"/>
          </a:solidFill>
          <a:ln w="3175">
            <a:solidFill>
              <a:srgbClr val="2EC6D6"/>
            </a:solidFill>
          </a:ln>
        </p:spPr>
        <p:txBody>
          <a:bodyPr lIns="45719" rIns="45719"/>
          <a:lstStyle/>
          <a:p>
            <a:pPr/>
          </a:p>
        </p:txBody>
      </p:sp>
      <p:pic>
        <p:nvPicPr>
          <p:cNvPr id="48" name="Picture 14" descr="Picture 14"/>
          <p:cNvPicPr>
            <a:picLocks noChangeAspect="1"/>
          </p:cNvPicPr>
          <p:nvPr/>
        </p:nvPicPr>
        <p:blipFill>
          <a:blip r:embed="rId2">
            <a:extLst/>
          </a:blip>
          <a:srcRect l="0" t="0" r="39225" b="75348"/>
          <a:stretch>
            <a:fillRect/>
          </a:stretch>
        </p:blipFill>
        <p:spPr>
          <a:xfrm>
            <a:off x="7880287" y="91137"/>
            <a:ext cx="744215" cy="212749"/>
          </a:xfrm>
          <a:prstGeom prst="rect">
            <a:avLst/>
          </a:prstGeom>
          <a:ln w="12700">
            <a:miter lim="400000"/>
          </a:ln>
        </p:spPr>
      </p:pic>
      <p:pic>
        <p:nvPicPr>
          <p:cNvPr id="49" name="Picture 11" descr="Picture 11"/>
          <p:cNvPicPr>
            <a:picLocks noChangeAspect="1"/>
          </p:cNvPicPr>
          <p:nvPr/>
        </p:nvPicPr>
        <p:blipFill>
          <a:blip r:embed="rId3">
            <a:extLst/>
          </a:blip>
          <a:srcRect l="7072" t="11243" r="75672" b="65046"/>
          <a:stretch>
            <a:fillRect/>
          </a:stretch>
        </p:blipFill>
        <p:spPr>
          <a:xfrm>
            <a:off x="101372" y="21980"/>
            <a:ext cx="239359" cy="328894"/>
          </a:xfrm>
          <a:prstGeom prst="rect">
            <a:avLst/>
          </a:prstGeom>
          <a:ln w="12700">
            <a:miter lim="400000"/>
          </a:ln>
        </p:spPr>
      </p:pic>
      <p:sp>
        <p:nvSpPr>
          <p:cNvPr id="50" name="Rak 11"/>
          <p:cNvSpPr/>
          <p:nvPr/>
        </p:nvSpPr>
        <p:spPr>
          <a:xfrm>
            <a:off x="8724507" y="0"/>
            <a:ext cx="1" cy="376445"/>
          </a:xfrm>
          <a:prstGeom prst="line">
            <a:avLst/>
          </a:prstGeom>
          <a:solidFill>
            <a:schemeClr val="accent1"/>
          </a:solidFill>
          <a:ln w="3175">
            <a:solidFill>
              <a:srgbClr val="2EC6D6"/>
            </a:solidFill>
          </a:ln>
        </p:spPr>
        <p:txBody>
          <a:bodyPr lIns="45719" rIns="45719"/>
          <a:lstStyle/>
          <a:p>
            <a:pPr/>
          </a:p>
        </p:txBody>
      </p:sp>
      <p:pic>
        <p:nvPicPr>
          <p:cNvPr id="51" name="Picture 20" descr="Picture 20"/>
          <p:cNvPicPr>
            <a:picLocks noChangeAspect="1"/>
          </p:cNvPicPr>
          <p:nvPr/>
        </p:nvPicPr>
        <p:blipFill>
          <a:blip r:embed="rId3">
            <a:extLst/>
          </a:blip>
          <a:srcRect l="24328" t="11243" r="4572" b="65046"/>
          <a:stretch>
            <a:fillRect/>
          </a:stretch>
        </p:blipFill>
        <p:spPr>
          <a:xfrm>
            <a:off x="476053" y="16230"/>
            <a:ext cx="986194" cy="328894"/>
          </a:xfrm>
          <a:prstGeom prst="rect">
            <a:avLst/>
          </a:prstGeom>
          <a:ln w="12700">
            <a:miter lim="400000"/>
          </a:ln>
        </p:spPr>
      </p:pic>
      <p:sp>
        <p:nvSpPr>
          <p:cNvPr id="52" name="Rak 11"/>
          <p:cNvSpPr/>
          <p:nvPr/>
        </p:nvSpPr>
        <p:spPr>
          <a:xfrm flipH="1">
            <a:off x="421883" y="-1795"/>
            <a:ext cx="1" cy="376445"/>
          </a:xfrm>
          <a:prstGeom prst="line">
            <a:avLst/>
          </a:prstGeom>
          <a:solidFill>
            <a:schemeClr val="accent1"/>
          </a:solidFill>
          <a:ln w="3175">
            <a:solidFill>
              <a:srgbClr val="2EC6D6"/>
            </a:solidFill>
          </a:ln>
        </p:spPr>
        <p:txBody>
          <a:bodyPr lIns="45719" rIns="45719"/>
          <a:lstStyle/>
          <a:p>
            <a:pPr/>
          </a:p>
        </p:txBody>
      </p:sp>
      <p:sp>
        <p:nvSpPr>
          <p:cNvPr id="53" name="Ellipse 46"/>
          <p:cNvSpPr/>
          <p:nvPr/>
        </p:nvSpPr>
        <p:spPr>
          <a:xfrm>
            <a:off x="8699544" y="354148"/>
            <a:ext cx="53031" cy="54117"/>
          </a:xfrm>
          <a:prstGeom prst="ellipse">
            <a:avLst/>
          </a:prstGeom>
          <a:solidFill>
            <a:srgbClr val="FF4F4F"/>
          </a:solidFill>
          <a:ln w="12700">
            <a:miter lim="400000"/>
          </a:ln>
        </p:spPr>
        <p:txBody>
          <a:bodyPr lIns="45719" rIns="45719" anchor="ctr"/>
          <a:lstStyle/>
          <a:p>
            <a:pPr algn="ctr">
              <a:defRPr>
                <a:solidFill>
                  <a:srgbClr val="FFFFFF"/>
                </a:solidFill>
                <a:latin typeface="Poppins Regular"/>
                <a:ea typeface="Poppins Regular"/>
                <a:cs typeface="Poppins Regular"/>
                <a:sym typeface="Poppins Regular"/>
              </a:defRPr>
            </a:pPr>
          </a:p>
        </p:txBody>
      </p:sp>
      <p:sp>
        <p:nvSpPr>
          <p:cNvPr id="54" name="Ellipse 46"/>
          <p:cNvSpPr/>
          <p:nvPr/>
        </p:nvSpPr>
        <p:spPr>
          <a:xfrm>
            <a:off x="394599" y="354148"/>
            <a:ext cx="53031" cy="54117"/>
          </a:xfrm>
          <a:prstGeom prst="ellipse">
            <a:avLst/>
          </a:prstGeom>
          <a:solidFill>
            <a:srgbClr val="FF4F4F"/>
          </a:solidFill>
          <a:ln w="12700">
            <a:miter lim="400000"/>
          </a:ln>
        </p:spPr>
        <p:txBody>
          <a:bodyPr lIns="45719" rIns="45719" anchor="ctr"/>
          <a:lstStyle/>
          <a:p>
            <a:pPr algn="ctr">
              <a:defRPr>
                <a:solidFill>
                  <a:srgbClr val="FFFFFF"/>
                </a:solidFill>
                <a:latin typeface="Poppins Regular"/>
                <a:ea typeface="Poppins Regular"/>
                <a:cs typeface="Poppins Regular"/>
                <a:sym typeface="Poppins Regular"/>
              </a:defRPr>
            </a:pPr>
          </a:p>
        </p:txBody>
      </p:sp>
      <p:sp>
        <p:nvSpPr>
          <p:cNvPr id="55" name="Titeltext"/>
          <p:cNvSpPr txBox="1"/>
          <p:nvPr>
            <p:ph type="title"/>
          </p:nvPr>
        </p:nvSpPr>
        <p:spPr>
          <a:prstGeom prst="rect">
            <a:avLst/>
          </a:prstGeom>
        </p:spPr>
        <p:txBody>
          <a:bodyPr/>
          <a:lstStyle/>
          <a:p>
            <a:pPr/>
            <a:r>
              <a:t>Titeltext</a:t>
            </a:r>
          </a:p>
        </p:txBody>
      </p:sp>
      <p:sp>
        <p:nvSpPr>
          <p:cNvPr id="56" name="Textebene 1…"/>
          <p:cNvSpPr txBox="1"/>
          <p:nvPr>
            <p:ph type="body" idx="1"/>
          </p:nvPr>
        </p:nvSpPr>
        <p:spPr>
          <a:xfrm>
            <a:off x="457200" y="1596398"/>
            <a:ext cx="8229600" cy="3168550"/>
          </a:xfrm>
          <a:prstGeom prst="rect">
            <a:avLst/>
          </a:prstGeom>
        </p:spPr>
        <p:txBody>
          <a:bodyPr/>
          <a:lstStyle>
            <a:lvl1pPr>
              <a:spcBef>
                <a:spcPts val="500"/>
              </a:spcBef>
              <a:buClrTx/>
            </a:lvl1pPr>
            <a:lvl2pPr>
              <a:spcBef>
                <a:spcPts val="500"/>
              </a:spcBef>
              <a:buClrTx/>
            </a:lvl2pPr>
            <a:lvl3pPr>
              <a:spcBef>
                <a:spcPts val="500"/>
              </a:spcBef>
              <a:buClrTx/>
            </a:lvl3pPr>
            <a:lvl4pPr>
              <a:spcBef>
                <a:spcPts val="500"/>
              </a:spcBef>
              <a:buClrTx/>
            </a:lvl4pPr>
            <a:lvl5pPr>
              <a:spcBef>
                <a:spcPts val="500"/>
              </a:spcBef>
              <a:buClrTx/>
            </a:lvl5pPr>
          </a:lstStyle>
          <a:p>
            <a:pPr/>
            <a:r>
              <a:t>Textebene 1</a:t>
            </a:r>
          </a:p>
          <a:p>
            <a:pPr lvl="1"/>
            <a:r>
              <a:t>Textebene 2</a:t>
            </a:r>
          </a:p>
          <a:p>
            <a:pPr lvl="2"/>
            <a:r>
              <a:t>Textebene 3</a:t>
            </a:r>
          </a:p>
          <a:p>
            <a:pPr lvl="3"/>
            <a:r>
              <a:t>Textebene 4</a:t>
            </a:r>
          </a:p>
          <a:p>
            <a:pPr lvl="4"/>
            <a:r>
              <a:t>Textebene 5</a:t>
            </a:r>
          </a:p>
        </p:txBody>
      </p:sp>
      <p:sp>
        <p:nvSpPr>
          <p:cNvPr id="57" name="Text Placeholder 20"/>
          <p:cNvSpPr/>
          <p:nvPr>
            <p:ph type="body" sz="quarter" idx="21"/>
          </p:nvPr>
        </p:nvSpPr>
        <p:spPr>
          <a:xfrm>
            <a:off x="458787" y="1043627"/>
            <a:ext cx="8228012" cy="383723"/>
          </a:xfrm>
          <a:prstGeom prst="rect">
            <a:avLst/>
          </a:prstGeom>
        </p:spPr>
        <p:txBody>
          <a:bodyPr lIns="0" tIns="0" rIns="0" bIns="0"/>
          <a:lstStyle/>
          <a:p>
            <a:pPr marL="0" indent="0">
              <a:spcBef>
                <a:spcPts val="500"/>
              </a:spcBef>
              <a:buClrTx/>
              <a:buSzTx/>
              <a:buFontTx/>
              <a:buNone/>
              <a:defRPr b="1">
                <a:solidFill>
                  <a:srgbClr val="FF4F4F"/>
                </a:solidFill>
                <a:latin typeface="Poppins SemiBold"/>
                <a:ea typeface="Poppins SemiBold"/>
                <a:cs typeface="Poppins SemiBold"/>
                <a:sym typeface="Poppins SemiBold"/>
              </a:defRPr>
            </a:pPr>
          </a:p>
        </p:txBody>
      </p:sp>
      <p:sp>
        <p:nvSpPr>
          <p:cNvPr id="58" name="Foliennummer"/>
          <p:cNvSpPr txBox="1"/>
          <p:nvPr>
            <p:ph type="sldNum" sz="quarter" idx="2"/>
          </p:nvPr>
        </p:nvSpPr>
        <p:spPr>
          <a:xfrm>
            <a:off x="8850207" y="106451"/>
            <a:ext cx="168090" cy="165101"/>
          </a:xfrm>
          <a:prstGeom prst="rect">
            <a:avLst/>
          </a:prstGeom>
        </p:spPr>
        <p:txBody>
          <a:bodyPr lIns="0" tIns="0" rIns="0" bIns="0"/>
          <a:lstStyle/>
          <a:p>
            <a:pPr/>
            <a:fld id="{86CB4B4D-7CA3-9044-876B-883B54F8677D}" type="slidenum"/>
          </a:p>
        </p:txBody>
      </p:sp>
      <p:sp>
        <p:nvSpPr>
          <p:cNvPr id="59" name="Rak 11"/>
          <p:cNvSpPr/>
          <p:nvPr/>
        </p:nvSpPr>
        <p:spPr>
          <a:xfrm>
            <a:off x="8724507" y="0"/>
            <a:ext cx="1" cy="376445"/>
          </a:xfrm>
          <a:prstGeom prst="line">
            <a:avLst/>
          </a:prstGeom>
          <a:solidFill>
            <a:schemeClr val="accent1"/>
          </a:solidFill>
          <a:ln w="3175">
            <a:solidFill>
              <a:srgbClr val="2EC6D6"/>
            </a:solidFill>
          </a:ln>
        </p:spPr>
        <p:txBody>
          <a:bodyPr lIns="45719" rIns="45719"/>
          <a:lstStyle/>
          <a:p>
            <a:pPr/>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 Content">
    <p:spTree>
      <p:nvGrpSpPr>
        <p:cNvPr id="1" name=""/>
        <p:cNvGrpSpPr/>
        <p:nvPr/>
      </p:nvGrpSpPr>
      <p:grpSpPr>
        <a:xfrm>
          <a:off x="0" y="0"/>
          <a:ext cx="0" cy="0"/>
          <a:chOff x="0" y="0"/>
          <a:chExt cx="0" cy="0"/>
        </a:xfrm>
      </p:grpSpPr>
      <p:sp>
        <p:nvSpPr>
          <p:cNvPr id="66" name="Rak 11"/>
          <p:cNvSpPr/>
          <p:nvPr/>
        </p:nvSpPr>
        <p:spPr>
          <a:xfrm>
            <a:off x="0" y="380013"/>
            <a:ext cx="9144000" cy="1195"/>
          </a:xfrm>
          <a:prstGeom prst="line">
            <a:avLst/>
          </a:prstGeom>
          <a:solidFill>
            <a:schemeClr val="accent1"/>
          </a:solidFill>
          <a:ln w="3175">
            <a:solidFill>
              <a:srgbClr val="2EC6D6"/>
            </a:solidFill>
          </a:ln>
        </p:spPr>
        <p:txBody>
          <a:bodyPr lIns="45719" rIns="45719"/>
          <a:lstStyle/>
          <a:p>
            <a:pPr/>
          </a:p>
        </p:txBody>
      </p:sp>
      <p:pic>
        <p:nvPicPr>
          <p:cNvPr id="67" name="Picture 14" descr="Picture 14"/>
          <p:cNvPicPr>
            <a:picLocks noChangeAspect="1"/>
          </p:cNvPicPr>
          <p:nvPr/>
        </p:nvPicPr>
        <p:blipFill>
          <a:blip r:embed="rId2">
            <a:extLst/>
          </a:blip>
          <a:srcRect l="0" t="0" r="39225" b="75348"/>
          <a:stretch>
            <a:fillRect/>
          </a:stretch>
        </p:blipFill>
        <p:spPr>
          <a:xfrm>
            <a:off x="7880287" y="91137"/>
            <a:ext cx="744215" cy="212749"/>
          </a:xfrm>
          <a:prstGeom prst="rect">
            <a:avLst/>
          </a:prstGeom>
          <a:ln w="12700">
            <a:miter lim="400000"/>
          </a:ln>
        </p:spPr>
      </p:pic>
      <p:pic>
        <p:nvPicPr>
          <p:cNvPr id="68" name="Picture 11" descr="Picture 11"/>
          <p:cNvPicPr>
            <a:picLocks noChangeAspect="1"/>
          </p:cNvPicPr>
          <p:nvPr/>
        </p:nvPicPr>
        <p:blipFill>
          <a:blip r:embed="rId3">
            <a:extLst/>
          </a:blip>
          <a:srcRect l="7072" t="11243" r="75672" b="65046"/>
          <a:stretch>
            <a:fillRect/>
          </a:stretch>
        </p:blipFill>
        <p:spPr>
          <a:xfrm>
            <a:off x="101372" y="21980"/>
            <a:ext cx="239359" cy="328894"/>
          </a:xfrm>
          <a:prstGeom prst="rect">
            <a:avLst/>
          </a:prstGeom>
          <a:ln w="12700">
            <a:miter lim="400000"/>
          </a:ln>
        </p:spPr>
      </p:pic>
      <p:sp>
        <p:nvSpPr>
          <p:cNvPr id="69" name="Rak 11"/>
          <p:cNvSpPr/>
          <p:nvPr/>
        </p:nvSpPr>
        <p:spPr>
          <a:xfrm>
            <a:off x="8724507" y="0"/>
            <a:ext cx="1" cy="376445"/>
          </a:xfrm>
          <a:prstGeom prst="line">
            <a:avLst/>
          </a:prstGeom>
          <a:solidFill>
            <a:schemeClr val="accent1"/>
          </a:solidFill>
          <a:ln w="3175">
            <a:solidFill>
              <a:srgbClr val="2EC6D6"/>
            </a:solidFill>
          </a:ln>
        </p:spPr>
        <p:txBody>
          <a:bodyPr lIns="45719" rIns="45719"/>
          <a:lstStyle/>
          <a:p>
            <a:pPr/>
          </a:p>
        </p:txBody>
      </p:sp>
      <p:pic>
        <p:nvPicPr>
          <p:cNvPr id="70" name="Picture 20" descr="Picture 20"/>
          <p:cNvPicPr>
            <a:picLocks noChangeAspect="1"/>
          </p:cNvPicPr>
          <p:nvPr/>
        </p:nvPicPr>
        <p:blipFill>
          <a:blip r:embed="rId3">
            <a:extLst/>
          </a:blip>
          <a:srcRect l="24328" t="11243" r="4572" b="65046"/>
          <a:stretch>
            <a:fillRect/>
          </a:stretch>
        </p:blipFill>
        <p:spPr>
          <a:xfrm>
            <a:off x="476053" y="16230"/>
            <a:ext cx="986194" cy="328894"/>
          </a:xfrm>
          <a:prstGeom prst="rect">
            <a:avLst/>
          </a:prstGeom>
          <a:ln w="12700">
            <a:miter lim="400000"/>
          </a:ln>
        </p:spPr>
      </p:pic>
      <p:sp>
        <p:nvSpPr>
          <p:cNvPr id="71" name="Rak 11"/>
          <p:cNvSpPr/>
          <p:nvPr/>
        </p:nvSpPr>
        <p:spPr>
          <a:xfrm flipH="1">
            <a:off x="421883" y="-1795"/>
            <a:ext cx="1" cy="376445"/>
          </a:xfrm>
          <a:prstGeom prst="line">
            <a:avLst/>
          </a:prstGeom>
          <a:solidFill>
            <a:schemeClr val="accent1"/>
          </a:solidFill>
          <a:ln w="3175">
            <a:solidFill>
              <a:srgbClr val="2EC6D6"/>
            </a:solidFill>
          </a:ln>
        </p:spPr>
        <p:txBody>
          <a:bodyPr lIns="45719" rIns="45719"/>
          <a:lstStyle/>
          <a:p>
            <a:pPr/>
          </a:p>
        </p:txBody>
      </p:sp>
      <p:sp>
        <p:nvSpPr>
          <p:cNvPr id="72" name="Ellipse 46"/>
          <p:cNvSpPr/>
          <p:nvPr/>
        </p:nvSpPr>
        <p:spPr>
          <a:xfrm>
            <a:off x="8699544" y="354148"/>
            <a:ext cx="53031" cy="54117"/>
          </a:xfrm>
          <a:prstGeom prst="ellipse">
            <a:avLst/>
          </a:prstGeom>
          <a:solidFill>
            <a:srgbClr val="FF4F4F"/>
          </a:solidFill>
          <a:ln w="12700">
            <a:miter lim="400000"/>
          </a:ln>
        </p:spPr>
        <p:txBody>
          <a:bodyPr lIns="45719" rIns="45719" anchor="ctr"/>
          <a:lstStyle/>
          <a:p>
            <a:pPr algn="ctr">
              <a:defRPr>
                <a:solidFill>
                  <a:srgbClr val="FFFFFF"/>
                </a:solidFill>
                <a:latin typeface="Poppins Regular"/>
                <a:ea typeface="Poppins Regular"/>
                <a:cs typeface="Poppins Regular"/>
                <a:sym typeface="Poppins Regular"/>
              </a:defRPr>
            </a:pPr>
          </a:p>
        </p:txBody>
      </p:sp>
      <p:sp>
        <p:nvSpPr>
          <p:cNvPr id="73" name="Ellipse 46"/>
          <p:cNvSpPr/>
          <p:nvPr/>
        </p:nvSpPr>
        <p:spPr>
          <a:xfrm>
            <a:off x="394599" y="354148"/>
            <a:ext cx="53031" cy="54117"/>
          </a:xfrm>
          <a:prstGeom prst="ellipse">
            <a:avLst/>
          </a:prstGeom>
          <a:solidFill>
            <a:srgbClr val="FF4F4F"/>
          </a:solidFill>
          <a:ln w="12700">
            <a:miter lim="400000"/>
          </a:ln>
        </p:spPr>
        <p:txBody>
          <a:bodyPr lIns="45719" rIns="45719" anchor="ctr"/>
          <a:lstStyle/>
          <a:p>
            <a:pPr algn="ctr">
              <a:defRPr>
                <a:solidFill>
                  <a:srgbClr val="FFFFFF"/>
                </a:solidFill>
                <a:latin typeface="Poppins Regular"/>
                <a:ea typeface="Poppins Regular"/>
                <a:cs typeface="Poppins Regular"/>
                <a:sym typeface="Poppins Regular"/>
              </a:defRPr>
            </a:pPr>
          </a:p>
        </p:txBody>
      </p:sp>
      <p:sp>
        <p:nvSpPr>
          <p:cNvPr id="74" name="Titeltext"/>
          <p:cNvSpPr txBox="1"/>
          <p:nvPr>
            <p:ph type="title"/>
          </p:nvPr>
        </p:nvSpPr>
        <p:spPr>
          <a:prstGeom prst="rect">
            <a:avLst/>
          </a:prstGeom>
        </p:spPr>
        <p:txBody>
          <a:bodyPr/>
          <a:lstStyle/>
          <a:p>
            <a:pPr/>
            <a:r>
              <a:t>Titeltext</a:t>
            </a:r>
          </a:p>
        </p:txBody>
      </p:sp>
      <p:sp>
        <p:nvSpPr>
          <p:cNvPr id="75" name="Textebene 1…"/>
          <p:cNvSpPr txBox="1"/>
          <p:nvPr>
            <p:ph type="body" sz="half" idx="1"/>
          </p:nvPr>
        </p:nvSpPr>
        <p:spPr>
          <a:xfrm>
            <a:off x="457200" y="1333852"/>
            <a:ext cx="4038600" cy="3414318"/>
          </a:xfrm>
          <a:prstGeom prst="rect">
            <a:avLst/>
          </a:prstGeom>
        </p:spPr>
        <p:txBody>
          <a:bodyPr/>
          <a:lstStyle>
            <a:lvl1pPr>
              <a:spcBef>
                <a:spcPts val="500"/>
              </a:spcBef>
              <a:buClrTx/>
              <a:defRPr sz="2100"/>
            </a:lvl1pPr>
            <a:lvl2pPr marL="592931" indent="-250031">
              <a:spcBef>
                <a:spcPts val="500"/>
              </a:spcBef>
              <a:buClrTx/>
              <a:defRPr sz="2100"/>
            </a:lvl2pPr>
            <a:lvl3pPr marL="925830" indent="-240030">
              <a:spcBef>
                <a:spcPts val="500"/>
              </a:spcBef>
              <a:buClrTx/>
              <a:defRPr sz="2100"/>
            </a:lvl3pPr>
            <a:lvl4pPr marL="1305657" indent="-276957">
              <a:spcBef>
                <a:spcPts val="500"/>
              </a:spcBef>
              <a:buClrTx/>
              <a:defRPr sz="2100"/>
            </a:lvl4pPr>
            <a:lvl5pPr marL="1648557" indent="-276957">
              <a:spcBef>
                <a:spcPts val="500"/>
              </a:spcBef>
              <a:buClrTx/>
              <a:defRPr sz="2100"/>
            </a:lvl5pPr>
          </a:lstStyle>
          <a:p>
            <a:pPr/>
            <a:r>
              <a:t>Textebene 1</a:t>
            </a:r>
          </a:p>
          <a:p>
            <a:pPr lvl="1"/>
            <a:r>
              <a:t>Textebene 2</a:t>
            </a:r>
          </a:p>
          <a:p>
            <a:pPr lvl="2"/>
            <a:r>
              <a:t>Textebene 3</a:t>
            </a:r>
          </a:p>
          <a:p>
            <a:pPr lvl="3"/>
            <a:r>
              <a:t>Textebene 4</a:t>
            </a:r>
          </a:p>
          <a:p>
            <a:pPr lvl="4"/>
            <a:r>
              <a:t>Textebene 5</a:t>
            </a:r>
          </a:p>
        </p:txBody>
      </p:sp>
      <p:sp>
        <p:nvSpPr>
          <p:cNvPr id="76" name="Foliennummer"/>
          <p:cNvSpPr txBox="1"/>
          <p:nvPr>
            <p:ph type="sldNum" sz="quarter" idx="2"/>
          </p:nvPr>
        </p:nvSpPr>
        <p:spPr>
          <a:xfrm>
            <a:off x="8850207" y="106451"/>
            <a:ext cx="168090" cy="165101"/>
          </a:xfrm>
          <a:prstGeom prst="rect">
            <a:avLst/>
          </a:prstGeom>
        </p:spPr>
        <p:txBody>
          <a:bodyPr lIns="0" tIns="0" rIns="0" bIns="0"/>
          <a:lstStyle/>
          <a:p>
            <a:pPr/>
            <a:fld id="{86CB4B4D-7CA3-9044-876B-883B54F8677D}" type="slidenum"/>
          </a:p>
        </p:txBody>
      </p:sp>
      <p:sp>
        <p:nvSpPr>
          <p:cNvPr id="77" name="Rak 11"/>
          <p:cNvSpPr/>
          <p:nvPr/>
        </p:nvSpPr>
        <p:spPr>
          <a:xfrm>
            <a:off x="8724507" y="0"/>
            <a:ext cx="1" cy="376445"/>
          </a:xfrm>
          <a:prstGeom prst="line">
            <a:avLst/>
          </a:prstGeom>
          <a:solidFill>
            <a:schemeClr val="accent1"/>
          </a:solidFill>
          <a:ln w="3175">
            <a:solidFill>
              <a:srgbClr val="2EC6D6"/>
            </a:solidFill>
          </a:ln>
        </p:spPr>
        <p:txBody>
          <a:bodyPr lIns="45719" rIns="45719"/>
          <a:lstStyle/>
          <a:p>
            <a:pPr/>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mparison">
    <p:spTree>
      <p:nvGrpSpPr>
        <p:cNvPr id="1" name=""/>
        <p:cNvGrpSpPr/>
        <p:nvPr/>
      </p:nvGrpSpPr>
      <p:grpSpPr>
        <a:xfrm>
          <a:off x="0" y="0"/>
          <a:ext cx="0" cy="0"/>
          <a:chOff x="0" y="0"/>
          <a:chExt cx="0" cy="0"/>
        </a:xfrm>
      </p:grpSpPr>
      <p:sp>
        <p:nvSpPr>
          <p:cNvPr id="84" name="Rak 11"/>
          <p:cNvSpPr/>
          <p:nvPr/>
        </p:nvSpPr>
        <p:spPr>
          <a:xfrm>
            <a:off x="0" y="380013"/>
            <a:ext cx="9144000" cy="1195"/>
          </a:xfrm>
          <a:prstGeom prst="line">
            <a:avLst/>
          </a:prstGeom>
          <a:solidFill>
            <a:schemeClr val="accent1"/>
          </a:solidFill>
          <a:ln w="3175">
            <a:solidFill>
              <a:srgbClr val="2EC6D6"/>
            </a:solidFill>
          </a:ln>
        </p:spPr>
        <p:txBody>
          <a:bodyPr lIns="45719" rIns="45719"/>
          <a:lstStyle/>
          <a:p>
            <a:pPr/>
          </a:p>
        </p:txBody>
      </p:sp>
      <p:pic>
        <p:nvPicPr>
          <p:cNvPr id="85" name="Picture 14" descr="Picture 14"/>
          <p:cNvPicPr>
            <a:picLocks noChangeAspect="1"/>
          </p:cNvPicPr>
          <p:nvPr/>
        </p:nvPicPr>
        <p:blipFill>
          <a:blip r:embed="rId2">
            <a:extLst/>
          </a:blip>
          <a:srcRect l="0" t="0" r="39225" b="75348"/>
          <a:stretch>
            <a:fillRect/>
          </a:stretch>
        </p:blipFill>
        <p:spPr>
          <a:xfrm>
            <a:off x="7880287" y="91137"/>
            <a:ext cx="744215" cy="212749"/>
          </a:xfrm>
          <a:prstGeom prst="rect">
            <a:avLst/>
          </a:prstGeom>
          <a:ln w="12700">
            <a:miter lim="400000"/>
          </a:ln>
        </p:spPr>
      </p:pic>
      <p:pic>
        <p:nvPicPr>
          <p:cNvPr id="86" name="Picture 11" descr="Picture 11"/>
          <p:cNvPicPr>
            <a:picLocks noChangeAspect="1"/>
          </p:cNvPicPr>
          <p:nvPr/>
        </p:nvPicPr>
        <p:blipFill>
          <a:blip r:embed="rId3">
            <a:extLst/>
          </a:blip>
          <a:srcRect l="7072" t="11243" r="75672" b="65046"/>
          <a:stretch>
            <a:fillRect/>
          </a:stretch>
        </p:blipFill>
        <p:spPr>
          <a:xfrm>
            <a:off x="101372" y="21980"/>
            <a:ext cx="239359" cy="328894"/>
          </a:xfrm>
          <a:prstGeom prst="rect">
            <a:avLst/>
          </a:prstGeom>
          <a:ln w="12700">
            <a:miter lim="400000"/>
          </a:ln>
        </p:spPr>
      </p:pic>
      <p:sp>
        <p:nvSpPr>
          <p:cNvPr id="87" name="Rak 11"/>
          <p:cNvSpPr/>
          <p:nvPr/>
        </p:nvSpPr>
        <p:spPr>
          <a:xfrm>
            <a:off x="8724507" y="0"/>
            <a:ext cx="1" cy="376445"/>
          </a:xfrm>
          <a:prstGeom prst="line">
            <a:avLst/>
          </a:prstGeom>
          <a:solidFill>
            <a:schemeClr val="accent1"/>
          </a:solidFill>
          <a:ln w="3175">
            <a:solidFill>
              <a:srgbClr val="2EC6D6"/>
            </a:solidFill>
          </a:ln>
        </p:spPr>
        <p:txBody>
          <a:bodyPr lIns="45719" rIns="45719"/>
          <a:lstStyle/>
          <a:p>
            <a:pPr/>
          </a:p>
        </p:txBody>
      </p:sp>
      <p:pic>
        <p:nvPicPr>
          <p:cNvPr id="88" name="Picture 20" descr="Picture 20"/>
          <p:cNvPicPr>
            <a:picLocks noChangeAspect="1"/>
          </p:cNvPicPr>
          <p:nvPr/>
        </p:nvPicPr>
        <p:blipFill>
          <a:blip r:embed="rId3">
            <a:extLst/>
          </a:blip>
          <a:srcRect l="24328" t="11243" r="4572" b="65046"/>
          <a:stretch>
            <a:fillRect/>
          </a:stretch>
        </p:blipFill>
        <p:spPr>
          <a:xfrm>
            <a:off x="476053" y="16230"/>
            <a:ext cx="986194" cy="328894"/>
          </a:xfrm>
          <a:prstGeom prst="rect">
            <a:avLst/>
          </a:prstGeom>
          <a:ln w="12700">
            <a:miter lim="400000"/>
          </a:ln>
        </p:spPr>
      </p:pic>
      <p:sp>
        <p:nvSpPr>
          <p:cNvPr id="89" name="Rak 11"/>
          <p:cNvSpPr/>
          <p:nvPr/>
        </p:nvSpPr>
        <p:spPr>
          <a:xfrm flipH="1">
            <a:off x="421883" y="-1795"/>
            <a:ext cx="1" cy="376445"/>
          </a:xfrm>
          <a:prstGeom prst="line">
            <a:avLst/>
          </a:prstGeom>
          <a:solidFill>
            <a:schemeClr val="accent1"/>
          </a:solidFill>
          <a:ln w="3175">
            <a:solidFill>
              <a:srgbClr val="2EC6D6"/>
            </a:solidFill>
          </a:ln>
        </p:spPr>
        <p:txBody>
          <a:bodyPr lIns="45719" rIns="45719"/>
          <a:lstStyle/>
          <a:p>
            <a:pPr/>
          </a:p>
        </p:txBody>
      </p:sp>
      <p:sp>
        <p:nvSpPr>
          <p:cNvPr id="90" name="Ellipse 46"/>
          <p:cNvSpPr/>
          <p:nvPr/>
        </p:nvSpPr>
        <p:spPr>
          <a:xfrm>
            <a:off x="8699544" y="354148"/>
            <a:ext cx="53031" cy="54117"/>
          </a:xfrm>
          <a:prstGeom prst="ellipse">
            <a:avLst/>
          </a:prstGeom>
          <a:solidFill>
            <a:srgbClr val="FF4F4F"/>
          </a:solidFill>
          <a:ln w="12700">
            <a:miter lim="400000"/>
          </a:ln>
        </p:spPr>
        <p:txBody>
          <a:bodyPr lIns="45719" rIns="45719" anchor="ctr"/>
          <a:lstStyle/>
          <a:p>
            <a:pPr algn="ctr">
              <a:defRPr>
                <a:solidFill>
                  <a:srgbClr val="FFFFFF"/>
                </a:solidFill>
                <a:latin typeface="Poppins Regular"/>
                <a:ea typeface="Poppins Regular"/>
                <a:cs typeface="Poppins Regular"/>
                <a:sym typeface="Poppins Regular"/>
              </a:defRPr>
            </a:pPr>
          </a:p>
        </p:txBody>
      </p:sp>
      <p:sp>
        <p:nvSpPr>
          <p:cNvPr id="91" name="Ellipse 46"/>
          <p:cNvSpPr/>
          <p:nvPr/>
        </p:nvSpPr>
        <p:spPr>
          <a:xfrm>
            <a:off x="394599" y="354148"/>
            <a:ext cx="53031" cy="54117"/>
          </a:xfrm>
          <a:prstGeom prst="ellipse">
            <a:avLst/>
          </a:prstGeom>
          <a:solidFill>
            <a:srgbClr val="FF4F4F"/>
          </a:solidFill>
          <a:ln w="12700">
            <a:miter lim="400000"/>
          </a:ln>
        </p:spPr>
        <p:txBody>
          <a:bodyPr lIns="45719" rIns="45719" anchor="ctr"/>
          <a:lstStyle/>
          <a:p>
            <a:pPr algn="ctr">
              <a:defRPr>
                <a:solidFill>
                  <a:srgbClr val="FFFFFF"/>
                </a:solidFill>
                <a:latin typeface="Poppins Regular"/>
                <a:ea typeface="Poppins Regular"/>
                <a:cs typeface="Poppins Regular"/>
                <a:sym typeface="Poppins Regular"/>
              </a:defRPr>
            </a:pPr>
          </a:p>
        </p:txBody>
      </p:sp>
      <p:sp>
        <p:nvSpPr>
          <p:cNvPr id="92" name="Titeltext"/>
          <p:cNvSpPr txBox="1"/>
          <p:nvPr>
            <p:ph type="title"/>
          </p:nvPr>
        </p:nvSpPr>
        <p:spPr>
          <a:prstGeom prst="rect">
            <a:avLst/>
          </a:prstGeom>
        </p:spPr>
        <p:txBody>
          <a:bodyPr/>
          <a:lstStyle/>
          <a:p>
            <a:pPr/>
            <a:r>
              <a:t>Titeltext</a:t>
            </a:r>
          </a:p>
        </p:txBody>
      </p:sp>
      <p:sp>
        <p:nvSpPr>
          <p:cNvPr id="93" name="Textebene 1…"/>
          <p:cNvSpPr txBox="1"/>
          <p:nvPr>
            <p:ph type="body" sz="quarter" idx="1"/>
          </p:nvPr>
        </p:nvSpPr>
        <p:spPr>
          <a:xfrm>
            <a:off x="457200" y="1310726"/>
            <a:ext cx="4040188" cy="479823"/>
          </a:xfrm>
          <a:prstGeom prst="rect">
            <a:avLst/>
          </a:prstGeom>
        </p:spPr>
        <p:txBody>
          <a:bodyPr anchor="ctr"/>
          <a:lstStyle>
            <a:lvl1pPr marL="0" indent="0">
              <a:spcBef>
                <a:spcPts val="400"/>
              </a:spcBef>
              <a:buClrTx/>
              <a:buSzTx/>
              <a:buFontTx/>
              <a:buNone/>
              <a:defRPr b="1" sz="1800"/>
            </a:lvl1pPr>
            <a:lvl2pPr marL="0" indent="342900">
              <a:spcBef>
                <a:spcPts val="400"/>
              </a:spcBef>
              <a:buClrTx/>
              <a:buSzTx/>
              <a:buFontTx/>
              <a:buNone/>
              <a:defRPr b="1" sz="1800"/>
            </a:lvl2pPr>
            <a:lvl3pPr marL="0" indent="685800">
              <a:spcBef>
                <a:spcPts val="400"/>
              </a:spcBef>
              <a:buClrTx/>
              <a:buSzTx/>
              <a:buFontTx/>
              <a:buNone/>
              <a:defRPr b="1" sz="1800"/>
            </a:lvl3pPr>
            <a:lvl4pPr marL="0" indent="1028700">
              <a:spcBef>
                <a:spcPts val="400"/>
              </a:spcBef>
              <a:buClrTx/>
              <a:buSzTx/>
              <a:buFontTx/>
              <a:buNone/>
              <a:defRPr b="1" sz="1800"/>
            </a:lvl4pPr>
            <a:lvl5pPr marL="0" indent="1371600">
              <a:spcBef>
                <a:spcPts val="400"/>
              </a:spcBef>
              <a:buClrTx/>
              <a:buSzTx/>
              <a:buFontTx/>
              <a:buNone/>
              <a:defRPr b="1" sz="1800"/>
            </a:lvl5pPr>
          </a:lstStyle>
          <a:p>
            <a:pPr/>
            <a:r>
              <a:t>Textebene 1</a:t>
            </a:r>
          </a:p>
          <a:p>
            <a:pPr lvl="1"/>
            <a:r>
              <a:t>Textebene 2</a:t>
            </a:r>
          </a:p>
          <a:p>
            <a:pPr lvl="2"/>
            <a:r>
              <a:t>Textebene 3</a:t>
            </a:r>
          </a:p>
          <a:p>
            <a:pPr lvl="3"/>
            <a:r>
              <a:t>Textebene 4</a:t>
            </a:r>
          </a:p>
          <a:p>
            <a:pPr lvl="4"/>
            <a:r>
              <a:t>Textebene 5</a:t>
            </a:r>
          </a:p>
        </p:txBody>
      </p:sp>
      <p:sp>
        <p:nvSpPr>
          <p:cNvPr id="94" name="Text Placeholder 4"/>
          <p:cNvSpPr/>
          <p:nvPr>
            <p:ph type="body" sz="quarter" idx="21"/>
          </p:nvPr>
        </p:nvSpPr>
        <p:spPr>
          <a:xfrm>
            <a:off x="4645028" y="1310726"/>
            <a:ext cx="4041776" cy="479823"/>
          </a:xfrm>
          <a:prstGeom prst="rect">
            <a:avLst/>
          </a:prstGeom>
        </p:spPr>
        <p:txBody>
          <a:bodyPr anchor="ctr"/>
          <a:lstStyle/>
          <a:p>
            <a:pPr marL="0" indent="0">
              <a:spcBef>
                <a:spcPts val="400"/>
              </a:spcBef>
              <a:buClrTx/>
              <a:buSzTx/>
              <a:buFontTx/>
              <a:buNone/>
              <a:defRPr b="1" sz="1800"/>
            </a:pPr>
          </a:p>
        </p:txBody>
      </p:sp>
      <p:sp>
        <p:nvSpPr>
          <p:cNvPr id="95" name="Foliennummer"/>
          <p:cNvSpPr txBox="1"/>
          <p:nvPr>
            <p:ph type="sldNum" sz="quarter" idx="2"/>
          </p:nvPr>
        </p:nvSpPr>
        <p:spPr>
          <a:xfrm>
            <a:off x="8850207" y="106451"/>
            <a:ext cx="168090" cy="165101"/>
          </a:xfrm>
          <a:prstGeom prst="rect">
            <a:avLst/>
          </a:prstGeom>
        </p:spPr>
        <p:txBody>
          <a:bodyPr lIns="0" tIns="0" rIns="0" bIns="0"/>
          <a:lstStyle/>
          <a:p>
            <a:pPr/>
            <a:fld id="{86CB4B4D-7CA3-9044-876B-883B54F8677D}" type="slidenum"/>
          </a:p>
        </p:txBody>
      </p:sp>
      <p:sp>
        <p:nvSpPr>
          <p:cNvPr id="96" name="Rak 11"/>
          <p:cNvSpPr/>
          <p:nvPr/>
        </p:nvSpPr>
        <p:spPr>
          <a:xfrm>
            <a:off x="8724507" y="0"/>
            <a:ext cx="1" cy="376445"/>
          </a:xfrm>
          <a:prstGeom prst="line">
            <a:avLst/>
          </a:prstGeom>
          <a:solidFill>
            <a:schemeClr val="accent1"/>
          </a:solidFill>
          <a:ln w="3175">
            <a:solidFill>
              <a:srgbClr val="2EC6D6"/>
            </a:solidFill>
          </a:ln>
        </p:spPr>
        <p:txBody>
          <a:bodyPr lIns="45719" rIns="45719"/>
          <a:lstStyle/>
          <a:p>
            <a:pPr/>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Header">
    <p:spTree>
      <p:nvGrpSpPr>
        <p:cNvPr id="1" name=""/>
        <p:cNvGrpSpPr/>
        <p:nvPr/>
      </p:nvGrpSpPr>
      <p:grpSpPr>
        <a:xfrm>
          <a:off x="0" y="0"/>
          <a:ext cx="0" cy="0"/>
          <a:chOff x="0" y="0"/>
          <a:chExt cx="0" cy="0"/>
        </a:xfrm>
      </p:grpSpPr>
      <p:sp>
        <p:nvSpPr>
          <p:cNvPr id="103" name="Rak 11"/>
          <p:cNvSpPr/>
          <p:nvPr/>
        </p:nvSpPr>
        <p:spPr>
          <a:xfrm>
            <a:off x="0" y="380013"/>
            <a:ext cx="9144000" cy="1195"/>
          </a:xfrm>
          <a:prstGeom prst="line">
            <a:avLst/>
          </a:prstGeom>
          <a:solidFill>
            <a:schemeClr val="accent1"/>
          </a:solidFill>
          <a:ln w="3175">
            <a:solidFill>
              <a:srgbClr val="2EC6D6"/>
            </a:solidFill>
          </a:ln>
        </p:spPr>
        <p:txBody>
          <a:bodyPr lIns="45719" rIns="45719"/>
          <a:lstStyle/>
          <a:p>
            <a:pPr/>
          </a:p>
        </p:txBody>
      </p:sp>
      <p:pic>
        <p:nvPicPr>
          <p:cNvPr id="104" name="Picture 14" descr="Picture 14"/>
          <p:cNvPicPr>
            <a:picLocks noChangeAspect="1"/>
          </p:cNvPicPr>
          <p:nvPr/>
        </p:nvPicPr>
        <p:blipFill>
          <a:blip r:embed="rId2">
            <a:extLst/>
          </a:blip>
          <a:srcRect l="0" t="0" r="39225" b="75348"/>
          <a:stretch>
            <a:fillRect/>
          </a:stretch>
        </p:blipFill>
        <p:spPr>
          <a:xfrm>
            <a:off x="7880287" y="91137"/>
            <a:ext cx="744215" cy="212749"/>
          </a:xfrm>
          <a:prstGeom prst="rect">
            <a:avLst/>
          </a:prstGeom>
          <a:ln w="12700">
            <a:miter lim="400000"/>
          </a:ln>
        </p:spPr>
      </p:pic>
      <p:pic>
        <p:nvPicPr>
          <p:cNvPr id="105" name="Picture 11" descr="Picture 11"/>
          <p:cNvPicPr>
            <a:picLocks noChangeAspect="1"/>
          </p:cNvPicPr>
          <p:nvPr/>
        </p:nvPicPr>
        <p:blipFill>
          <a:blip r:embed="rId3">
            <a:extLst/>
          </a:blip>
          <a:srcRect l="7072" t="11243" r="75672" b="65046"/>
          <a:stretch>
            <a:fillRect/>
          </a:stretch>
        </p:blipFill>
        <p:spPr>
          <a:xfrm>
            <a:off x="101372" y="21980"/>
            <a:ext cx="239359" cy="328894"/>
          </a:xfrm>
          <a:prstGeom prst="rect">
            <a:avLst/>
          </a:prstGeom>
          <a:ln w="12700">
            <a:miter lim="400000"/>
          </a:ln>
        </p:spPr>
      </p:pic>
      <p:sp>
        <p:nvSpPr>
          <p:cNvPr id="106" name="Rak 11"/>
          <p:cNvSpPr/>
          <p:nvPr/>
        </p:nvSpPr>
        <p:spPr>
          <a:xfrm>
            <a:off x="8724507" y="0"/>
            <a:ext cx="1" cy="376445"/>
          </a:xfrm>
          <a:prstGeom prst="line">
            <a:avLst/>
          </a:prstGeom>
          <a:solidFill>
            <a:schemeClr val="accent1"/>
          </a:solidFill>
          <a:ln w="3175">
            <a:solidFill>
              <a:srgbClr val="2EC6D6"/>
            </a:solidFill>
          </a:ln>
        </p:spPr>
        <p:txBody>
          <a:bodyPr lIns="45719" rIns="45719"/>
          <a:lstStyle/>
          <a:p>
            <a:pPr/>
          </a:p>
        </p:txBody>
      </p:sp>
      <p:pic>
        <p:nvPicPr>
          <p:cNvPr id="107" name="Picture 20" descr="Picture 20"/>
          <p:cNvPicPr>
            <a:picLocks noChangeAspect="1"/>
          </p:cNvPicPr>
          <p:nvPr/>
        </p:nvPicPr>
        <p:blipFill>
          <a:blip r:embed="rId3">
            <a:extLst/>
          </a:blip>
          <a:srcRect l="24328" t="11243" r="4572" b="65046"/>
          <a:stretch>
            <a:fillRect/>
          </a:stretch>
        </p:blipFill>
        <p:spPr>
          <a:xfrm>
            <a:off x="476053" y="16230"/>
            <a:ext cx="986194" cy="328894"/>
          </a:xfrm>
          <a:prstGeom prst="rect">
            <a:avLst/>
          </a:prstGeom>
          <a:ln w="12700">
            <a:miter lim="400000"/>
          </a:ln>
        </p:spPr>
      </p:pic>
      <p:sp>
        <p:nvSpPr>
          <p:cNvPr id="108" name="Rak 11"/>
          <p:cNvSpPr/>
          <p:nvPr/>
        </p:nvSpPr>
        <p:spPr>
          <a:xfrm flipH="1">
            <a:off x="421883" y="-1795"/>
            <a:ext cx="1" cy="376445"/>
          </a:xfrm>
          <a:prstGeom prst="line">
            <a:avLst/>
          </a:prstGeom>
          <a:solidFill>
            <a:schemeClr val="accent1"/>
          </a:solidFill>
          <a:ln w="3175">
            <a:solidFill>
              <a:srgbClr val="2EC6D6"/>
            </a:solidFill>
          </a:ln>
        </p:spPr>
        <p:txBody>
          <a:bodyPr lIns="45719" rIns="45719"/>
          <a:lstStyle/>
          <a:p>
            <a:pPr/>
          </a:p>
        </p:txBody>
      </p:sp>
      <p:sp>
        <p:nvSpPr>
          <p:cNvPr id="109" name="Ellipse 46"/>
          <p:cNvSpPr/>
          <p:nvPr/>
        </p:nvSpPr>
        <p:spPr>
          <a:xfrm>
            <a:off x="8699544" y="354148"/>
            <a:ext cx="53031" cy="54117"/>
          </a:xfrm>
          <a:prstGeom prst="ellipse">
            <a:avLst/>
          </a:prstGeom>
          <a:solidFill>
            <a:srgbClr val="FF4F4F"/>
          </a:solidFill>
          <a:ln w="12700">
            <a:miter lim="400000"/>
          </a:ln>
        </p:spPr>
        <p:txBody>
          <a:bodyPr lIns="45719" rIns="45719" anchor="ctr"/>
          <a:lstStyle/>
          <a:p>
            <a:pPr algn="ctr">
              <a:defRPr>
                <a:solidFill>
                  <a:srgbClr val="FFFFFF"/>
                </a:solidFill>
                <a:latin typeface="Poppins Regular"/>
                <a:ea typeface="Poppins Regular"/>
                <a:cs typeface="Poppins Regular"/>
                <a:sym typeface="Poppins Regular"/>
              </a:defRPr>
            </a:pPr>
          </a:p>
        </p:txBody>
      </p:sp>
      <p:sp>
        <p:nvSpPr>
          <p:cNvPr id="110" name="Ellipse 46"/>
          <p:cNvSpPr/>
          <p:nvPr/>
        </p:nvSpPr>
        <p:spPr>
          <a:xfrm>
            <a:off x="394599" y="354148"/>
            <a:ext cx="53031" cy="54117"/>
          </a:xfrm>
          <a:prstGeom prst="ellipse">
            <a:avLst/>
          </a:prstGeom>
          <a:solidFill>
            <a:srgbClr val="FF4F4F"/>
          </a:solidFill>
          <a:ln w="12700">
            <a:miter lim="400000"/>
          </a:ln>
        </p:spPr>
        <p:txBody>
          <a:bodyPr lIns="45719" rIns="45719" anchor="ctr"/>
          <a:lstStyle/>
          <a:p>
            <a:pPr algn="ctr">
              <a:defRPr>
                <a:solidFill>
                  <a:srgbClr val="FFFFFF"/>
                </a:solidFill>
                <a:latin typeface="Poppins Regular"/>
                <a:ea typeface="Poppins Regular"/>
                <a:cs typeface="Poppins Regular"/>
                <a:sym typeface="Poppins Regular"/>
              </a:defRPr>
            </a:pPr>
          </a:p>
        </p:txBody>
      </p:sp>
      <p:sp>
        <p:nvSpPr>
          <p:cNvPr id="111" name="Titeltext"/>
          <p:cNvSpPr txBox="1"/>
          <p:nvPr>
            <p:ph type="title"/>
          </p:nvPr>
        </p:nvSpPr>
        <p:spPr>
          <a:xfrm>
            <a:off x="457203" y="1847862"/>
            <a:ext cx="8037514" cy="1021557"/>
          </a:xfrm>
          <a:prstGeom prst="rect">
            <a:avLst/>
          </a:prstGeom>
        </p:spPr>
        <p:txBody>
          <a:bodyPr anchor="b"/>
          <a:lstStyle>
            <a:lvl1pPr>
              <a:defRPr cap="all">
                <a:latin typeface="Poppins"/>
                <a:ea typeface="Poppins"/>
                <a:cs typeface="Poppins"/>
                <a:sym typeface="Poppins"/>
              </a:defRPr>
            </a:lvl1pPr>
          </a:lstStyle>
          <a:p>
            <a:pPr/>
            <a:r>
              <a:t>Titeltext</a:t>
            </a:r>
          </a:p>
        </p:txBody>
      </p:sp>
      <p:sp>
        <p:nvSpPr>
          <p:cNvPr id="112" name="Textebene 1…"/>
          <p:cNvSpPr txBox="1"/>
          <p:nvPr>
            <p:ph type="body" sz="quarter" idx="1"/>
          </p:nvPr>
        </p:nvSpPr>
        <p:spPr>
          <a:xfrm>
            <a:off x="457203" y="2869419"/>
            <a:ext cx="8037514" cy="1125141"/>
          </a:xfrm>
          <a:prstGeom prst="rect">
            <a:avLst/>
          </a:prstGeom>
        </p:spPr>
        <p:txBody>
          <a:bodyPr/>
          <a:lstStyle>
            <a:lvl1pPr marL="0" indent="0">
              <a:spcBef>
                <a:spcPts val="400"/>
              </a:spcBef>
              <a:buClrTx/>
              <a:buSzTx/>
              <a:buFontTx/>
              <a:buNone/>
              <a:defRPr b="1" sz="1800">
                <a:solidFill>
                  <a:srgbClr val="FF4F4F"/>
                </a:solidFill>
                <a:latin typeface="Poppins SemiBold"/>
                <a:ea typeface="Poppins SemiBold"/>
                <a:cs typeface="Poppins SemiBold"/>
                <a:sym typeface="Poppins SemiBold"/>
              </a:defRPr>
            </a:lvl1pPr>
            <a:lvl2pPr marL="0" indent="342900">
              <a:spcBef>
                <a:spcPts val="400"/>
              </a:spcBef>
              <a:buClrTx/>
              <a:buSzTx/>
              <a:buFontTx/>
              <a:buNone/>
              <a:defRPr b="1" sz="1800">
                <a:solidFill>
                  <a:srgbClr val="FF4F4F"/>
                </a:solidFill>
                <a:latin typeface="Poppins SemiBold"/>
                <a:ea typeface="Poppins SemiBold"/>
                <a:cs typeface="Poppins SemiBold"/>
                <a:sym typeface="Poppins SemiBold"/>
              </a:defRPr>
            </a:lvl2pPr>
            <a:lvl3pPr marL="0" indent="685800">
              <a:spcBef>
                <a:spcPts val="400"/>
              </a:spcBef>
              <a:buClrTx/>
              <a:buSzTx/>
              <a:buFontTx/>
              <a:buNone/>
              <a:defRPr b="1" sz="1800">
                <a:solidFill>
                  <a:srgbClr val="FF4F4F"/>
                </a:solidFill>
                <a:latin typeface="Poppins SemiBold"/>
                <a:ea typeface="Poppins SemiBold"/>
                <a:cs typeface="Poppins SemiBold"/>
                <a:sym typeface="Poppins SemiBold"/>
              </a:defRPr>
            </a:lvl3pPr>
            <a:lvl4pPr marL="0" indent="1028700">
              <a:spcBef>
                <a:spcPts val="400"/>
              </a:spcBef>
              <a:buClrTx/>
              <a:buSzTx/>
              <a:buFontTx/>
              <a:buNone/>
              <a:defRPr b="1" sz="1800">
                <a:solidFill>
                  <a:srgbClr val="FF4F4F"/>
                </a:solidFill>
                <a:latin typeface="Poppins SemiBold"/>
                <a:ea typeface="Poppins SemiBold"/>
                <a:cs typeface="Poppins SemiBold"/>
                <a:sym typeface="Poppins SemiBold"/>
              </a:defRPr>
            </a:lvl4pPr>
            <a:lvl5pPr marL="0" indent="1371600">
              <a:spcBef>
                <a:spcPts val="400"/>
              </a:spcBef>
              <a:buClrTx/>
              <a:buSzTx/>
              <a:buFontTx/>
              <a:buNone/>
              <a:defRPr b="1" sz="1800">
                <a:solidFill>
                  <a:srgbClr val="FF4F4F"/>
                </a:solidFill>
                <a:latin typeface="Poppins SemiBold"/>
                <a:ea typeface="Poppins SemiBold"/>
                <a:cs typeface="Poppins SemiBold"/>
                <a:sym typeface="Poppins SemiBold"/>
              </a:defRPr>
            </a:lvl5pPr>
          </a:lstStyle>
          <a:p>
            <a:pPr/>
            <a:r>
              <a:t>Textebene 1</a:t>
            </a:r>
          </a:p>
          <a:p>
            <a:pPr lvl="1"/>
            <a:r>
              <a:t>Textebene 2</a:t>
            </a:r>
          </a:p>
          <a:p>
            <a:pPr lvl="2"/>
            <a:r>
              <a:t>Textebene 3</a:t>
            </a:r>
          </a:p>
          <a:p>
            <a:pPr lvl="3"/>
            <a:r>
              <a:t>Textebene 4</a:t>
            </a:r>
          </a:p>
          <a:p>
            <a:pPr lvl="4"/>
            <a:r>
              <a:t>Textebene 5</a:t>
            </a:r>
          </a:p>
        </p:txBody>
      </p:sp>
      <p:sp>
        <p:nvSpPr>
          <p:cNvPr id="113" name="Foliennummer"/>
          <p:cNvSpPr txBox="1"/>
          <p:nvPr>
            <p:ph type="sldNum" sz="quarter" idx="2"/>
          </p:nvPr>
        </p:nvSpPr>
        <p:spPr>
          <a:xfrm>
            <a:off x="5486400" y="4627562"/>
            <a:ext cx="2133600" cy="279401"/>
          </a:xfrm>
          <a:prstGeom prst="rect">
            <a:avLst/>
          </a:prstGeom>
        </p:spPr>
        <p:txBody>
          <a:bodyPr lIns="0" tIns="0" rIns="0" bIns="0"/>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spTree>
      <p:nvGrpSpPr>
        <p:cNvPr id="1" name=""/>
        <p:cNvGrpSpPr/>
        <p:nvPr/>
      </p:nvGrpSpPr>
      <p:grpSpPr>
        <a:xfrm>
          <a:off x="0" y="0"/>
          <a:ext cx="0" cy="0"/>
          <a:chOff x="0" y="0"/>
          <a:chExt cx="0" cy="0"/>
        </a:xfrm>
      </p:grpSpPr>
      <p:sp>
        <p:nvSpPr>
          <p:cNvPr id="120" name="Rak 11"/>
          <p:cNvSpPr/>
          <p:nvPr/>
        </p:nvSpPr>
        <p:spPr>
          <a:xfrm>
            <a:off x="0" y="380013"/>
            <a:ext cx="9144000" cy="1195"/>
          </a:xfrm>
          <a:prstGeom prst="line">
            <a:avLst/>
          </a:prstGeom>
          <a:solidFill>
            <a:schemeClr val="accent1"/>
          </a:solidFill>
          <a:ln w="3175">
            <a:solidFill>
              <a:srgbClr val="2EC6D6"/>
            </a:solidFill>
          </a:ln>
        </p:spPr>
        <p:txBody>
          <a:bodyPr lIns="45719" rIns="45719"/>
          <a:lstStyle/>
          <a:p>
            <a:pPr/>
          </a:p>
        </p:txBody>
      </p:sp>
      <p:pic>
        <p:nvPicPr>
          <p:cNvPr id="121" name="Picture 14" descr="Picture 14"/>
          <p:cNvPicPr>
            <a:picLocks noChangeAspect="1"/>
          </p:cNvPicPr>
          <p:nvPr/>
        </p:nvPicPr>
        <p:blipFill>
          <a:blip r:embed="rId2">
            <a:extLst/>
          </a:blip>
          <a:srcRect l="0" t="0" r="39225" b="75348"/>
          <a:stretch>
            <a:fillRect/>
          </a:stretch>
        </p:blipFill>
        <p:spPr>
          <a:xfrm>
            <a:off x="7880287" y="91137"/>
            <a:ext cx="744215" cy="212749"/>
          </a:xfrm>
          <a:prstGeom prst="rect">
            <a:avLst/>
          </a:prstGeom>
          <a:ln w="12700">
            <a:miter lim="400000"/>
          </a:ln>
        </p:spPr>
      </p:pic>
      <p:pic>
        <p:nvPicPr>
          <p:cNvPr id="122" name="Picture 11" descr="Picture 11"/>
          <p:cNvPicPr>
            <a:picLocks noChangeAspect="1"/>
          </p:cNvPicPr>
          <p:nvPr/>
        </p:nvPicPr>
        <p:blipFill>
          <a:blip r:embed="rId3">
            <a:extLst/>
          </a:blip>
          <a:srcRect l="7072" t="11243" r="75672" b="65046"/>
          <a:stretch>
            <a:fillRect/>
          </a:stretch>
        </p:blipFill>
        <p:spPr>
          <a:xfrm>
            <a:off x="101372" y="21980"/>
            <a:ext cx="239359" cy="328894"/>
          </a:xfrm>
          <a:prstGeom prst="rect">
            <a:avLst/>
          </a:prstGeom>
          <a:ln w="12700">
            <a:miter lim="400000"/>
          </a:ln>
        </p:spPr>
      </p:pic>
      <p:sp>
        <p:nvSpPr>
          <p:cNvPr id="123" name="Rak 11"/>
          <p:cNvSpPr/>
          <p:nvPr/>
        </p:nvSpPr>
        <p:spPr>
          <a:xfrm>
            <a:off x="8724507" y="0"/>
            <a:ext cx="1" cy="376445"/>
          </a:xfrm>
          <a:prstGeom prst="line">
            <a:avLst/>
          </a:prstGeom>
          <a:solidFill>
            <a:schemeClr val="accent1"/>
          </a:solidFill>
          <a:ln w="3175">
            <a:solidFill>
              <a:srgbClr val="2EC6D6"/>
            </a:solidFill>
          </a:ln>
        </p:spPr>
        <p:txBody>
          <a:bodyPr lIns="45719" rIns="45719"/>
          <a:lstStyle/>
          <a:p>
            <a:pPr/>
          </a:p>
        </p:txBody>
      </p:sp>
      <p:pic>
        <p:nvPicPr>
          <p:cNvPr id="124" name="Picture 20" descr="Picture 20"/>
          <p:cNvPicPr>
            <a:picLocks noChangeAspect="1"/>
          </p:cNvPicPr>
          <p:nvPr/>
        </p:nvPicPr>
        <p:blipFill>
          <a:blip r:embed="rId3">
            <a:extLst/>
          </a:blip>
          <a:srcRect l="24328" t="11243" r="4572" b="65046"/>
          <a:stretch>
            <a:fillRect/>
          </a:stretch>
        </p:blipFill>
        <p:spPr>
          <a:xfrm>
            <a:off x="476053" y="16230"/>
            <a:ext cx="986194" cy="328894"/>
          </a:xfrm>
          <a:prstGeom prst="rect">
            <a:avLst/>
          </a:prstGeom>
          <a:ln w="12700">
            <a:miter lim="400000"/>
          </a:ln>
        </p:spPr>
      </p:pic>
      <p:sp>
        <p:nvSpPr>
          <p:cNvPr id="125" name="Rak 11"/>
          <p:cNvSpPr/>
          <p:nvPr/>
        </p:nvSpPr>
        <p:spPr>
          <a:xfrm flipH="1">
            <a:off x="421883" y="-1795"/>
            <a:ext cx="1" cy="376445"/>
          </a:xfrm>
          <a:prstGeom prst="line">
            <a:avLst/>
          </a:prstGeom>
          <a:solidFill>
            <a:schemeClr val="accent1"/>
          </a:solidFill>
          <a:ln w="3175">
            <a:solidFill>
              <a:srgbClr val="2EC6D6"/>
            </a:solidFill>
          </a:ln>
        </p:spPr>
        <p:txBody>
          <a:bodyPr lIns="45719" rIns="45719"/>
          <a:lstStyle/>
          <a:p>
            <a:pPr/>
          </a:p>
        </p:txBody>
      </p:sp>
      <p:sp>
        <p:nvSpPr>
          <p:cNvPr id="126" name="Ellipse 46"/>
          <p:cNvSpPr/>
          <p:nvPr/>
        </p:nvSpPr>
        <p:spPr>
          <a:xfrm>
            <a:off x="8699544" y="354148"/>
            <a:ext cx="53031" cy="54117"/>
          </a:xfrm>
          <a:prstGeom prst="ellipse">
            <a:avLst/>
          </a:prstGeom>
          <a:solidFill>
            <a:srgbClr val="FF4F4F"/>
          </a:solidFill>
          <a:ln w="12700">
            <a:miter lim="400000"/>
          </a:ln>
        </p:spPr>
        <p:txBody>
          <a:bodyPr lIns="45719" rIns="45719" anchor="ctr"/>
          <a:lstStyle/>
          <a:p>
            <a:pPr algn="ctr">
              <a:defRPr>
                <a:solidFill>
                  <a:srgbClr val="FFFFFF"/>
                </a:solidFill>
                <a:latin typeface="Poppins Regular"/>
                <a:ea typeface="Poppins Regular"/>
                <a:cs typeface="Poppins Regular"/>
                <a:sym typeface="Poppins Regular"/>
              </a:defRPr>
            </a:pPr>
          </a:p>
        </p:txBody>
      </p:sp>
      <p:sp>
        <p:nvSpPr>
          <p:cNvPr id="127" name="Ellipse 46"/>
          <p:cNvSpPr/>
          <p:nvPr/>
        </p:nvSpPr>
        <p:spPr>
          <a:xfrm>
            <a:off x="394599" y="354148"/>
            <a:ext cx="53031" cy="54117"/>
          </a:xfrm>
          <a:prstGeom prst="ellipse">
            <a:avLst/>
          </a:prstGeom>
          <a:solidFill>
            <a:srgbClr val="FF4F4F"/>
          </a:solidFill>
          <a:ln w="12700">
            <a:miter lim="400000"/>
          </a:ln>
        </p:spPr>
        <p:txBody>
          <a:bodyPr lIns="45719" rIns="45719" anchor="ctr"/>
          <a:lstStyle/>
          <a:p>
            <a:pPr algn="ctr">
              <a:defRPr>
                <a:solidFill>
                  <a:srgbClr val="FFFFFF"/>
                </a:solidFill>
                <a:latin typeface="Poppins Regular"/>
                <a:ea typeface="Poppins Regular"/>
                <a:cs typeface="Poppins Regular"/>
                <a:sym typeface="Poppins Regular"/>
              </a:defRPr>
            </a:pPr>
          </a:p>
        </p:txBody>
      </p:sp>
      <p:sp>
        <p:nvSpPr>
          <p:cNvPr id="128" name="Titeltext"/>
          <p:cNvSpPr txBox="1"/>
          <p:nvPr>
            <p:ph type="title"/>
          </p:nvPr>
        </p:nvSpPr>
        <p:spPr>
          <a:prstGeom prst="rect">
            <a:avLst/>
          </a:prstGeom>
        </p:spPr>
        <p:txBody>
          <a:bodyPr/>
          <a:lstStyle/>
          <a:p>
            <a:pPr/>
            <a:r>
              <a:t>Titeltext</a:t>
            </a:r>
          </a:p>
        </p:txBody>
      </p:sp>
      <p:sp>
        <p:nvSpPr>
          <p:cNvPr id="129" name="Foliennummer"/>
          <p:cNvSpPr txBox="1"/>
          <p:nvPr>
            <p:ph type="sldNum" sz="quarter" idx="2"/>
          </p:nvPr>
        </p:nvSpPr>
        <p:spPr>
          <a:xfrm>
            <a:off x="8850207" y="106451"/>
            <a:ext cx="168090" cy="165101"/>
          </a:xfrm>
          <a:prstGeom prst="rect">
            <a:avLst/>
          </a:prstGeom>
        </p:spPr>
        <p:txBody>
          <a:bodyPr lIns="0" tIns="0" rIns="0" bIns="0"/>
          <a:lstStyle/>
          <a:p>
            <a:pPr/>
            <a:fld id="{86CB4B4D-7CA3-9044-876B-883B54F8677D}" type="slidenum"/>
          </a:p>
        </p:txBody>
      </p:sp>
      <p:sp>
        <p:nvSpPr>
          <p:cNvPr id="130" name="Rak 11"/>
          <p:cNvSpPr/>
          <p:nvPr/>
        </p:nvSpPr>
        <p:spPr>
          <a:xfrm>
            <a:off x="8724507" y="0"/>
            <a:ext cx="1" cy="376445"/>
          </a:xfrm>
          <a:prstGeom prst="line">
            <a:avLst/>
          </a:prstGeom>
          <a:solidFill>
            <a:schemeClr val="accent1"/>
          </a:solidFill>
          <a:ln w="3175">
            <a:solidFill>
              <a:srgbClr val="2EC6D6"/>
            </a:solidFill>
          </a:ln>
        </p:spPr>
        <p:txBody>
          <a:bodyPr lIns="45719" rIns="45719"/>
          <a:lstStyle/>
          <a:p>
            <a:pPr/>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Subtitle">
    <p:spTree>
      <p:nvGrpSpPr>
        <p:cNvPr id="1" name=""/>
        <p:cNvGrpSpPr/>
        <p:nvPr/>
      </p:nvGrpSpPr>
      <p:grpSpPr>
        <a:xfrm>
          <a:off x="0" y="0"/>
          <a:ext cx="0" cy="0"/>
          <a:chOff x="0" y="0"/>
          <a:chExt cx="0" cy="0"/>
        </a:xfrm>
      </p:grpSpPr>
      <p:sp>
        <p:nvSpPr>
          <p:cNvPr id="137" name="Rak 11"/>
          <p:cNvSpPr/>
          <p:nvPr/>
        </p:nvSpPr>
        <p:spPr>
          <a:xfrm>
            <a:off x="0" y="380013"/>
            <a:ext cx="9144000" cy="1195"/>
          </a:xfrm>
          <a:prstGeom prst="line">
            <a:avLst/>
          </a:prstGeom>
          <a:solidFill>
            <a:schemeClr val="accent1"/>
          </a:solidFill>
          <a:ln w="3175">
            <a:solidFill>
              <a:srgbClr val="2EC6D6"/>
            </a:solidFill>
          </a:ln>
        </p:spPr>
        <p:txBody>
          <a:bodyPr lIns="45719" rIns="45719"/>
          <a:lstStyle/>
          <a:p>
            <a:pPr/>
          </a:p>
        </p:txBody>
      </p:sp>
      <p:pic>
        <p:nvPicPr>
          <p:cNvPr id="138" name="Picture 14" descr="Picture 14"/>
          <p:cNvPicPr>
            <a:picLocks noChangeAspect="1"/>
          </p:cNvPicPr>
          <p:nvPr/>
        </p:nvPicPr>
        <p:blipFill>
          <a:blip r:embed="rId2">
            <a:extLst/>
          </a:blip>
          <a:srcRect l="0" t="0" r="39225" b="75348"/>
          <a:stretch>
            <a:fillRect/>
          </a:stretch>
        </p:blipFill>
        <p:spPr>
          <a:xfrm>
            <a:off x="7880287" y="91137"/>
            <a:ext cx="744215" cy="212749"/>
          </a:xfrm>
          <a:prstGeom prst="rect">
            <a:avLst/>
          </a:prstGeom>
          <a:ln w="12700">
            <a:miter lim="400000"/>
          </a:ln>
        </p:spPr>
      </p:pic>
      <p:pic>
        <p:nvPicPr>
          <p:cNvPr id="139" name="Picture 11" descr="Picture 11"/>
          <p:cNvPicPr>
            <a:picLocks noChangeAspect="1"/>
          </p:cNvPicPr>
          <p:nvPr/>
        </p:nvPicPr>
        <p:blipFill>
          <a:blip r:embed="rId3">
            <a:extLst/>
          </a:blip>
          <a:srcRect l="7072" t="11243" r="75672" b="65046"/>
          <a:stretch>
            <a:fillRect/>
          </a:stretch>
        </p:blipFill>
        <p:spPr>
          <a:xfrm>
            <a:off x="101372" y="21980"/>
            <a:ext cx="239359" cy="328894"/>
          </a:xfrm>
          <a:prstGeom prst="rect">
            <a:avLst/>
          </a:prstGeom>
          <a:ln w="12700">
            <a:miter lim="400000"/>
          </a:ln>
        </p:spPr>
      </p:pic>
      <p:sp>
        <p:nvSpPr>
          <p:cNvPr id="140" name="Rak 11"/>
          <p:cNvSpPr/>
          <p:nvPr/>
        </p:nvSpPr>
        <p:spPr>
          <a:xfrm>
            <a:off x="8724507" y="0"/>
            <a:ext cx="1" cy="376445"/>
          </a:xfrm>
          <a:prstGeom prst="line">
            <a:avLst/>
          </a:prstGeom>
          <a:solidFill>
            <a:schemeClr val="accent1"/>
          </a:solidFill>
          <a:ln w="3175">
            <a:solidFill>
              <a:srgbClr val="2EC6D6"/>
            </a:solidFill>
          </a:ln>
        </p:spPr>
        <p:txBody>
          <a:bodyPr lIns="45719" rIns="45719"/>
          <a:lstStyle/>
          <a:p>
            <a:pPr/>
          </a:p>
        </p:txBody>
      </p:sp>
      <p:pic>
        <p:nvPicPr>
          <p:cNvPr id="141" name="Picture 20" descr="Picture 20"/>
          <p:cNvPicPr>
            <a:picLocks noChangeAspect="1"/>
          </p:cNvPicPr>
          <p:nvPr/>
        </p:nvPicPr>
        <p:blipFill>
          <a:blip r:embed="rId3">
            <a:extLst/>
          </a:blip>
          <a:srcRect l="24328" t="11243" r="4572" b="65046"/>
          <a:stretch>
            <a:fillRect/>
          </a:stretch>
        </p:blipFill>
        <p:spPr>
          <a:xfrm>
            <a:off x="476053" y="16230"/>
            <a:ext cx="986194" cy="328894"/>
          </a:xfrm>
          <a:prstGeom prst="rect">
            <a:avLst/>
          </a:prstGeom>
          <a:ln w="12700">
            <a:miter lim="400000"/>
          </a:ln>
        </p:spPr>
      </p:pic>
      <p:sp>
        <p:nvSpPr>
          <p:cNvPr id="142" name="Rak 11"/>
          <p:cNvSpPr/>
          <p:nvPr/>
        </p:nvSpPr>
        <p:spPr>
          <a:xfrm flipH="1">
            <a:off x="421883" y="-1795"/>
            <a:ext cx="1" cy="376445"/>
          </a:xfrm>
          <a:prstGeom prst="line">
            <a:avLst/>
          </a:prstGeom>
          <a:solidFill>
            <a:schemeClr val="accent1"/>
          </a:solidFill>
          <a:ln w="3175">
            <a:solidFill>
              <a:srgbClr val="2EC6D6"/>
            </a:solidFill>
          </a:ln>
        </p:spPr>
        <p:txBody>
          <a:bodyPr lIns="45719" rIns="45719"/>
          <a:lstStyle/>
          <a:p>
            <a:pPr/>
          </a:p>
        </p:txBody>
      </p:sp>
      <p:sp>
        <p:nvSpPr>
          <p:cNvPr id="143" name="Ellipse 46"/>
          <p:cNvSpPr/>
          <p:nvPr/>
        </p:nvSpPr>
        <p:spPr>
          <a:xfrm>
            <a:off x="8699544" y="354148"/>
            <a:ext cx="53031" cy="54117"/>
          </a:xfrm>
          <a:prstGeom prst="ellipse">
            <a:avLst/>
          </a:prstGeom>
          <a:solidFill>
            <a:srgbClr val="FF4F4F"/>
          </a:solidFill>
          <a:ln w="12700">
            <a:miter lim="400000"/>
          </a:ln>
        </p:spPr>
        <p:txBody>
          <a:bodyPr lIns="45719" rIns="45719" anchor="ctr"/>
          <a:lstStyle/>
          <a:p>
            <a:pPr algn="ctr">
              <a:defRPr>
                <a:solidFill>
                  <a:srgbClr val="FFFFFF"/>
                </a:solidFill>
                <a:latin typeface="Poppins Regular"/>
                <a:ea typeface="Poppins Regular"/>
                <a:cs typeface="Poppins Regular"/>
                <a:sym typeface="Poppins Regular"/>
              </a:defRPr>
            </a:pPr>
          </a:p>
        </p:txBody>
      </p:sp>
      <p:sp>
        <p:nvSpPr>
          <p:cNvPr id="144" name="Ellipse 46"/>
          <p:cNvSpPr/>
          <p:nvPr/>
        </p:nvSpPr>
        <p:spPr>
          <a:xfrm>
            <a:off x="394599" y="354148"/>
            <a:ext cx="53031" cy="54117"/>
          </a:xfrm>
          <a:prstGeom prst="ellipse">
            <a:avLst/>
          </a:prstGeom>
          <a:solidFill>
            <a:srgbClr val="FF4F4F"/>
          </a:solidFill>
          <a:ln w="12700">
            <a:miter lim="400000"/>
          </a:ln>
        </p:spPr>
        <p:txBody>
          <a:bodyPr lIns="45719" rIns="45719" anchor="ctr"/>
          <a:lstStyle/>
          <a:p>
            <a:pPr algn="ctr">
              <a:defRPr>
                <a:solidFill>
                  <a:srgbClr val="FFFFFF"/>
                </a:solidFill>
                <a:latin typeface="Poppins Regular"/>
                <a:ea typeface="Poppins Regular"/>
                <a:cs typeface="Poppins Regular"/>
                <a:sym typeface="Poppins Regular"/>
              </a:defRPr>
            </a:pPr>
          </a:p>
        </p:txBody>
      </p:sp>
      <p:sp>
        <p:nvSpPr>
          <p:cNvPr id="145" name="Titeltext"/>
          <p:cNvSpPr txBox="1"/>
          <p:nvPr>
            <p:ph type="title"/>
          </p:nvPr>
        </p:nvSpPr>
        <p:spPr>
          <a:prstGeom prst="rect">
            <a:avLst/>
          </a:prstGeom>
        </p:spPr>
        <p:txBody>
          <a:bodyPr/>
          <a:lstStyle/>
          <a:p>
            <a:pPr/>
            <a:r>
              <a:t>Titeltext</a:t>
            </a:r>
          </a:p>
        </p:txBody>
      </p:sp>
      <p:sp>
        <p:nvSpPr>
          <p:cNvPr id="146" name="Textebene 1…"/>
          <p:cNvSpPr txBox="1"/>
          <p:nvPr>
            <p:ph type="body" sz="quarter" idx="1"/>
          </p:nvPr>
        </p:nvSpPr>
        <p:spPr>
          <a:xfrm>
            <a:off x="458787" y="1043627"/>
            <a:ext cx="8228012" cy="383723"/>
          </a:xfrm>
          <a:prstGeom prst="rect">
            <a:avLst/>
          </a:prstGeom>
        </p:spPr>
        <p:txBody>
          <a:bodyPr lIns="0" tIns="0" rIns="0" bIns="0"/>
          <a:lstStyle>
            <a:lvl1pPr marL="0" indent="0">
              <a:spcBef>
                <a:spcPts val="500"/>
              </a:spcBef>
              <a:buClrTx/>
              <a:buSzTx/>
              <a:buFontTx/>
              <a:buNone/>
              <a:defRPr b="1">
                <a:solidFill>
                  <a:srgbClr val="FF4F4F"/>
                </a:solidFill>
                <a:latin typeface="Poppins SemiBold"/>
                <a:ea typeface="Poppins SemiBold"/>
                <a:cs typeface="Poppins SemiBold"/>
                <a:sym typeface="Poppins SemiBold"/>
              </a:defRPr>
            </a:lvl1pPr>
            <a:lvl2pPr marL="0" indent="342900">
              <a:spcBef>
                <a:spcPts val="500"/>
              </a:spcBef>
              <a:buClrTx/>
              <a:buSzTx/>
              <a:buFontTx/>
              <a:buNone/>
              <a:defRPr b="1">
                <a:solidFill>
                  <a:srgbClr val="FF4F4F"/>
                </a:solidFill>
                <a:latin typeface="Poppins SemiBold"/>
                <a:ea typeface="Poppins SemiBold"/>
                <a:cs typeface="Poppins SemiBold"/>
                <a:sym typeface="Poppins SemiBold"/>
              </a:defRPr>
            </a:lvl2pPr>
            <a:lvl3pPr marL="0" indent="685800">
              <a:spcBef>
                <a:spcPts val="500"/>
              </a:spcBef>
              <a:buClrTx/>
              <a:buSzTx/>
              <a:buFontTx/>
              <a:buNone/>
              <a:defRPr b="1">
                <a:solidFill>
                  <a:srgbClr val="FF4F4F"/>
                </a:solidFill>
                <a:latin typeface="Poppins SemiBold"/>
                <a:ea typeface="Poppins SemiBold"/>
                <a:cs typeface="Poppins SemiBold"/>
                <a:sym typeface="Poppins SemiBold"/>
              </a:defRPr>
            </a:lvl3pPr>
            <a:lvl4pPr marL="0" indent="1028700">
              <a:spcBef>
                <a:spcPts val="500"/>
              </a:spcBef>
              <a:buClrTx/>
              <a:buSzTx/>
              <a:buFontTx/>
              <a:buNone/>
              <a:defRPr b="1">
                <a:solidFill>
                  <a:srgbClr val="FF4F4F"/>
                </a:solidFill>
                <a:latin typeface="Poppins SemiBold"/>
                <a:ea typeface="Poppins SemiBold"/>
                <a:cs typeface="Poppins SemiBold"/>
                <a:sym typeface="Poppins SemiBold"/>
              </a:defRPr>
            </a:lvl4pPr>
            <a:lvl5pPr marL="0" indent="1371600">
              <a:spcBef>
                <a:spcPts val="500"/>
              </a:spcBef>
              <a:buClrTx/>
              <a:buSzTx/>
              <a:buFontTx/>
              <a:buNone/>
              <a:defRPr b="1">
                <a:solidFill>
                  <a:srgbClr val="FF4F4F"/>
                </a:solidFill>
                <a:latin typeface="Poppins SemiBold"/>
                <a:ea typeface="Poppins SemiBold"/>
                <a:cs typeface="Poppins SemiBold"/>
                <a:sym typeface="Poppins SemiBold"/>
              </a:defRPr>
            </a:lvl5pPr>
          </a:lstStyle>
          <a:p>
            <a:pPr/>
            <a:r>
              <a:t>Textebene 1</a:t>
            </a:r>
          </a:p>
          <a:p>
            <a:pPr lvl="1"/>
            <a:r>
              <a:t>Textebene 2</a:t>
            </a:r>
          </a:p>
          <a:p>
            <a:pPr lvl="2"/>
            <a:r>
              <a:t>Textebene 3</a:t>
            </a:r>
          </a:p>
          <a:p>
            <a:pPr lvl="3"/>
            <a:r>
              <a:t>Textebene 4</a:t>
            </a:r>
          </a:p>
          <a:p>
            <a:pPr lvl="4"/>
            <a:r>
              <a:t>Textebene 5</a:t>
            </a:r>
          </a:p>
        </p:txBody>
      </p:sp>
      <p:sp>
        <p:nvSpPr>
          <p:cNvPr id="147" name="Foliennummer"/>
          <p:cNvSpPr txBox="1"/>
          <p:nvPr>
            <p:ph type="sldNum" sz="quarter" idx="2"/>
          </p:nvPr>
        </p:nvSpPr>
        <p:spPr>
          <a:xfrm>
            <a:off x="8850207" y="106451"/>
            <a:ext cx="168090" cy="165101"/>
          </a:xfrm>
          <a:prstGeom prst="rect">
            <a:avLst/>
          </a:prstGeom>
        </p:spPr>
        <p:txBody>
          <a:bodyPr lIns="0" tIns="0" rIns="0" bIns="0"/>
          <a:lstStyle/>
          <a:p>
            <a:pPr/>
            <a:fld id="{86CB4B4D-7CA3-9044-876B-883B54F8677D}" type="slidenum"/>
          </a:p>
        </p:txBody>
      </p:sp>
      <p:sp>
        <p:nvSpPr>
          <p:cNvPr id="148" name="Rak 11"/>
          <p:cNvSpPr/>
          <p:nvPr/>
        </p:nvSpPr>
        <p:spPr>
          <a:xfrm>
            <a:off x="8724507" y="0"/>
            <a:ext cx="1" cy="376445"/>
          </a:xfrm>
          <a:prstGeom prst="line">
            <a:avLst/>
          </a:prstGeom>
          <a:solidFill>
            <a:schemeClr val="accent1"/>
          </a:solidFill>
          <a:ln w="3175">
            <a:solidFill>
              <a:srgbClr val="2EC6D6"/>
            </a:solidFill>
          </a:ln>
        </p:spPr>
        <p:txBody>
          <a:bodyPr lIns="45719" rIns="45719"/>
          <a:lstStyle/>
          <a:p>
            <a:pPr/>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155" name="Rak 11"/>
          <p:cNvSpPr/>
          <p:nvPr/>
        </p:nvSpPr>
        <p:spPr>
          <a:xfrm>
            <a:off x="0" y="380013"/>
            <a:ext cx="9144000" cy="1195"/>
          </a:xfrm>
          <a:prstGeom prst="line">
            <a:avLst/>
          </a:prstGeom>
          <a:solidFill>
            <a:schemeClr val="accent1"/>
          </a:solidFill>
          <a:ln w="3175">
            <a:solidFill>
              <a:srgbClr val="2EC6D6"/>
            </a:solidFill>
          </a:ln>
        </p:spPr>
        <p:txBody>
          <a:bodyPr lIns="45719" rIns="45719"/>
          <a:lstStyle/>
          <a:p>
            <a:pPr/>
          </a:p>
        </p:txBody>
      </p:sp>
      <p:pic>
        <p:nvPicPr>
          <p:cNvPr id="156" name="Picture 14" descr="Picture 14"/>
          <p:cNvPicPr>
            <a:picLocks noChangeAspect="1"/>
          </p:cNvPicPr>
          <p:nvPr/>
        </p:nvPicPr>
        <p:blipFill>
          <a:blip r:embed="rId2">
            <a:extLst/>
          </a:blip>
          <a:srcRect l="0" t="0" r="39225" b="75348"/>
          <a:stretch>
            <a:fillRect/>
          </a:stretch>
        </p:blipFill>
        <p:spPr>
          <a:xfrm>
            <a:off x="7880287" y="91137"/>
            <a:ext cx="744215" cy="212749"/>
          </a:xfrm>
          <a:prstGeom prst="rect">
            <a:avLst/>
          </a:prstGeom>
          <a:ln w="12700">
            <a:miter lim="400000"/>
          </a:ln>
        </p:spPr>
      </p:pic>
      <p:pic>
        <p:nvPicPr>
          <p:cNvPr id="157" name="Picture 11" descr="Picture 11"/>
          <p:cNvPicPr>
            <a:picLocks noChangeAspect="1"/>
          </p:cNvPicPr>
          <p:nvPr/>
        </p:nvPicPr>
        <p:blipFill>
          <a:blip r:embed="rId3">
            <a:extLst/>
          </a:blip>
          <a:srcRect l="7072" t="11243" r="75672" b="65046"/>
          <a:stretch>
            <a:fillRect/>
          </a:stretch>
        </p:blipFill>
        <p:spPr>
          <a:xfrm>
            <a:off x="101372" y="21980"/>
            <a:ext cx="239359" cy="328894"/>
          </a:xfrm>
          <a:prstGeom prst="rect">
            <a:avLst/>
          </a:prstGeom>
          <a:ln w="12700">
            <a:miter lim="400000"/>
          </a:ln>
        </p:spPr>
      </p:pic>
      <p:sp>
        <p:nvSpPr>
          <p:cNvPr id="158" name="Rak 11"/>
          <p:cNvSpPr/>
          <p:nvPr/>
        </p:nvSpPr>
        <p:spPr>
          <a:xfrm>
            <a:off x="8724507" y="0"/>
            <a:ext cx="1" cy="376445"/>
          </a:xfrm>
          <a:prstGeom prst="line">
            <a:avLst/>
          </a:prstGeom>
          <a:solidFill>
            <a:schemeClr val="accent1"/>
          </a:solidFill>
          <a:ln w="3175">
            <a:solidFill>
              <a:srgbClr val="2EC6D6"/>
            </a:solidFill>
          </a:ln>
        </p:spPr>
        <p:txBody>
          <a:bodyPr lIns="45719" rIns="45719"/>
          <a:lstStyle/>
          <a:p>
            <a:pPr/>
          </a:p>
        </p:txBody>
      </p:sp>
      <p:pic>
        <p:nvPicPr>
          <p:cNvPr id="159" name="Picture 20" descr="Picture 20"/>
          <p:cNvPicPr>
            <a:picLocks noChangeAspect="1"/>
          </p:cNvPicPr>
          <p:nvPr/>
        </p:nvPicPr>
        <p:blipFill>
          <a:blip r:embed="rId3">
            <a:extLst/>
          </a:blip>
          <a:srcRect l="24328" t="11243" r="4572" b="65046"/>
          <a:stretch>
            <a:fillRect/>
          </a:stretch>
        </p:blipFill>
        <p:spPr>
          <a:xfrm>
            <a:off x="476053" y="16230"/>
            <a:ext cx="986194" cy="328894"/>
          </a:xfrm>
          <a:prstGeom prst="rect">
            <a:avLst/>
          </a:prstGeom>
          <a:ln w="12700">
            <a:miter lim="400000"/>
          </a:ln>
        </p:spPr>
      </p:pic>
      <p:sp>
        <p:nvSpPr>
          <p:cNvPr id="160" name="Rak 11"/>
          <p:cNvSpPr/>
          <p:nvPr/>
        </p:nvSpPr>
        <p:spPr>
          <a:xfrm flipH="1">
            <a:off x="421883" y="-1795"/>
            <a:ext cx="1" cy="376445"/>
          </a:xfrm>
          <a:prstGeom prst="line">
            <a:avLst/>
          </a:prstGeom>
          <a:solidFill>
            <a:schemeClr val="accent1"/>
          </a:solidFill>
          <a:ln w="3175">
            <a:solidFill>
              <a:srgbClr val="2EC6D6"/>
            </a:solidFill>
          </a:ln>
        </p:spPr>
        <p:txBody>
          <a:bodyPr lIns="45719" rIns="45719"/>
          <a:lstStyle/>
          <a:p>
            <a:pPr/>
          </a:p>
        </p:txBody>
      </p:sp>
      <p:sp>
        <p:nvSpPr>
          <p:cNvPr id="161" name="Ellipse 46"/>
          <p:cNvSpPr/>
          <p:nvPr/>
        </p:nvSpPr>
        <p:spPr>
          <a:xfrm>
            <a:off x="8699544" y="354148"/>
            <a:ext cx="53031" cy="54117"/>
          </a:xfrm>
          <a:prstGeom prst="ellipse">
            <a:avLst/>
          </a:prstGeom>
          <a:solidFill>
            <a:srgbClr val="FF4F4F"/>
          </a:solidFill>
          <a:ln w="12700">
            <a:miter lim="400000"/>
          </a:ln>
        </p:spPr>
        <p:txBody>
          <a:bodyPr lIns="45719" rIns="45719" anchor="ctr"/>
          <a:lstStyle/>
          <a:p>
            <a:pPr algn="ctr">
              <a:defRPr>
                <a:solidFill>
                  <a:srgbClr val="FFFFFF"/>
                </a:solidFill>
                <a:latin typeface="Poppins Regular"/>
                <a:ea typeface="Poppins Regular"/>
                <a:cs typeface="Poppins Regular"/>
                <a:sym typeface="Poppins Regular"/>
              </a:defRPr>
            </a:pPr>
          </a:p>
        </p:txBody>
      </p:sp>
      <p:sp>
        <p:nvSpPr>
          <p:cNvPr id="162" name="Ellipse 46"/>
          <p:cNvSpPr/>
          <p:nvPr/>
        </p:nvSpPr>
        <p:spPr>
          <a:xfrm>
            <a:off x="394599" y="354148"/>
            <a:ext cx="53031" cy="54117"/>
          </a:xfrm>
          <a:prstGeom prst="ellipse">
            <a:avLst/>
          </a:prstGeom>
          <a:solidFill>
            <a:srgbClr val="FF4F4F"/>
          </a:solidFill>
          <a:ln w="12700">
            <a:miter lim="400000"/>
          </a:ln>
        </p:spPr>
        <p:txBody>
          <a:bodyPr lIns="45719" rIns="45719" anchor="ctr"/>
          <a:lstStyle/>
          <a:p>
            <a:pPr algn="ctr">
              <a:defRPr>
                <a:solidFill>
                  <a:srgbClr val="FFFFFF"/>
                </a:solidFill>
                <a:latin typeface="Poppins Regular"/>
                <a:ea typeface="Poppins Regular"/>
                <a:cs typeface="Poppins Regular"/>
                <a:sym typeface="Poppins Regular"/>
              </a:defRPr>
            </a:pPr>
          </a:p>
        </p:txBody>
      </p:sp>
      <p:sp>
        <p:nvSpPr>
          <p:cNvPr id="163" name="Foliennummer"/>
          <p:cNvSpPr txBox="1"/>
          <p:nvPr>
            <p:ph type="sldNum" sz="quarter" idx="2"/>
          </p:nvPr>
        </p:nvSpPr>
        <p:spPr>
          <a:xfrm>
            <a:off x="8850207" y="106451"/>
            <a:ext cx="168090" cy="165101"/>
          </a:xfrm>
          <a:prstGeom prst="rect">
            <a:avLst/>
          </a:prstGeom>
        </p:spPr>
        <p:txBody>
          <a:bodyPr lIns="0" tIns="0" rIns="0" bIns="0"/>
          <a:lstStyle/>
          <a:p>
            <a:pPr/>
            <a:fld id="{86CB4B4D-7CA3-9044-876B-883B54F8677D}" type="slidenum"/>
          </a:p>
        </p:txBody>
      </p:sp>
      <p:sp>
        <p:nvSpPr>
          <p:cNvPr id="164" name="Rak 11"/>
          <p:cNvSpPr/>
          <p:nvPr/>
        </p:nvSpPr>
        <p:spPr>
          <a:xfrm>
            <a:off x="8724507" y="0"/>
            <a:ext cx="1" cy="376445"/>
          </a:xfrm>
          <a:prstGeom prst="line">
            <a:avLst/>
          </a:prstGeom>
          <a:solidFill>
            <a:schemeClr val="accent1"/>
          </a:solidFill>
          <a:ln w="3175">
            <a:solidFill>
              <a:srgbClr val="2EC6D6"/>
            </a:solidFill>
          </a:ln>
        </p:spPr>
        <p:txBody>
          <a:bodyPr lIns="45719" rIns="45719"/>
          <a:lstStyle/>
          <a:p>
            <a:pPr/>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Rak 11"/>
          <p:cNvSpPr/>
          <p:nvPr/>
        </p:nvSpPr>
        <p:spPr>
          <a:xfrm>
            <a:off x="0" y="380013"/>
            <a:ext cx="9144000" cy="1195"/>
          </a:xfrm>
          <a:prstGeom prst="line">
            <a:avLst/>
          </a:prstGeom>
          <a:solidFill>
            <a:schemeClr val="accent1"/>
          </a:solidFill>
          <a:ln w="3175">
            <a:solidFill>
              <a:srgbClr val="2EC6D6"/>
            </a:solidFill>
          </a:ln>
        </p:spPr>
        <p:txBody>
          <a:bodyPr lIns="45719" rIns="45719"/>
          <a:lstStyle/>
          <a:p>
            <a:pPr/>
          </a:p>
        </p:txBody>
      </p:sp>
      <p:pic>
        <p:nvPicPr>
          <p:cNvPr id="3" name="Picture 14" descr="Picture 14"/>
          <p:cNvPicPr>
            <a:picLocks noChangeAspect="1"/>
          </p:cNvPicPr>
          <p:nvPr/>
        </p:nvPicPr>
        <p:blipFill>
          <a:blip r:embed="rId2">
            <a:extLst/>
          </a:blip>
          <a:srcRect l="0" t="0" r="39225" b="75348"/>
          <a:stretch>
            <a:fillRect/>
          </a:stretch>
        </p:blipFill>
        <p:spPr>
          <a:xfrm>
            <a:off x="7880287" y="91137"/>
            <a:ext cx="744215" cy="212749"/>
          </a:xfrm>
          <a:prstGeom prst="rect">
            <a:avLst/>
          </a:prstGeom>
          <a:ln w="12700">
            <a:miter lim="400000"/>
          </a:ln>
        </p:spPr>
      </p:pic>
      <p:pic>
        <p:nvPicPr>
          <p:cNvPr id="4" name="Picture 11" descr="Picture 11"/>
          <p:cNvPicPr>
            <a:picLocks noChangeAspect="1"/>
          </p:cNvPicPr>
          <p:nvPr/>
        </p:nvPicPr>
        <p:blipFill>
          <a:blip r:embed="rId3">
            <a:extLst/>
          </a:blip>
          <a:srcRect l="7072" t="11243" r="75672" b="65046"/>
          <a:stretch>
            <a:fillRect/>
          </a:stretch>
        </p:blipFill>
        <p:spPr>
          <a:xfrm>
            <a:off x="101372" y="21980"/>
            <a:ext cx="239359" cy="328894"/>
          </a:xfrm>
          <a:prstGeom prst="rect">
            <a:avLst/>
          </a:prstGeom>
          <a:ln w="12700">
            <a:miter lim="400000"/>
          </a:ln>
        </p:spPr>
      </p:pic>
      <p:sp>
        <p:nvSpPr>
          <p:cNvPr id="5" name="Rak 11"/>
          <p:cNvSpPr/>
          <p:nvPr/>
        </p:nvSpPr>
        <p:spPr>
          <a:xfrm>
            <a:off x="8724507" y="0"/>
            <a:ext cx="1" cy="376445"/>
          </a:xfrm>
          <a:prstGeom prst="line">
            <a:avLst/>
          </a:prstGeom>
          <a:solidFill>
            <a:schemeClr val="accent1"/>
          </a:solidFill>
          <a:ln w="3175">
            <a:solidFill>
              <a:srgbClr val="2EC6D6"/>
            </a:solidFill>
          </a:ln>
        </p:spPr>
        <p:txBody>
          <a:bodyPr lIns="45719" rIns="45719"/>
          <a:lstStyle/>
          <a:p>
            <a:pPr/>
          </a:p>
        </p:txBody>
      </p:sp>
      <p:pic>
        <p:nvPicPr>
          <p:cNvPr id="6" name="Picture 20" descr="Picture 20"/>
          <p:cNvPicPr>
            <a:picLocks noChangeAspect="1"/>
          </p:cNvPicPr>
          <p:nvPr/>
        </p:nvPicPr>
        <p:blipFill>
          <a:blip r:embed="rId3">
            <a:extLst/>
          </a:blip>
          <a:srcRect l="24328" t="11243" r="4572" b="65046"/>
          <a:stretch>
            <a:fillRect/>
          </a:stretch>
        </p:blipFill>
        <p:spPr>
          <a:xfrm>
            <a:off x="476053" y="16230"/>
            <a:ext cx="986194" cy="328894"/>
          </a:xfrm>
          <a:prstGeom prst="rect">
            <a:avLst/>
          </a:prstGeom>
          <a:ln w="12700">
            <a:miter lim="400000"/>
          </a:ln>
        </p:spPr>
      </p:pic>
      <p:sp>
        <p:nvSpPr>
          <p:cNvPr id="7" name="Rak 11"/>
          <p:cNvSpPr/>
          <p:nvPr/>
        </p:nvSpPr>
        <p:spPr>
          <a:xfrm flipH="1">
            <a:off x="421883" y="-1795"/>
            <a:ext cx="1" cy="376445"/>
          </a:xfrm>
          <a:prstGeom prst="line">
            <a:avLst/>
          </a:prstGeom>
          <a:solidFill>
            <a:schemeClr val="accent1"/>
          </a:solidFill>
          <a:ln w="3175">
            <a:solidFill>
              <a:srgbClr val="2EC6D6"/>
            </a:solidFill>
          </a:ln>
        </p:spPr>
        <p:txBody>
          <a:bodyPr lIns="45719" rIns="45719"/>
          <a:lstStyle/>
          <a:p>
            <a:pPr/>
          </a:p>
        </p:txBody>
      </p:sp>
      <p:sp>
        <p:nvSpPr>
          <p:cNvPr id="8" name="Ellipse 46"/>
          <p:cNvSpPr/>
          <p:nvPr/>
        </p:nvSpPr>
        <p:spPr>
          <a:xfrm>
            <a:off x="8699544" y="354148"/>
            <a:ext cx="53031" cy="54117"/>
          </a:xfrm>
          <a:prstGeom prst="ellipse">
            <a:avLst/>
          </a:prstGeom>
          <a:solidFill>
            <a:srgbClr val="FF4F4F"/>
          </a:solidFill>
          <a:ln w="12700">
            <a:miter lim="400000"/>
          </a:ln>
        </p:spPr>
        <p:txBody>
          <a:bodyPr lIns="45719" rIns="45719" anchor="ctr"/>
          <a:lstStyle/>
          <a:p>
            <a:pPr algn="ctr">
              <a:defRPr>
                <a:solidFill>
                  <a:srgbClr val="FFFFFF"/>
                </a:solidFill>
                <a:latin typeface="Poppins Regular"/>
                <a:ea typeface="Poppins Regular"/>
                <a:cs typeface="Poppins Regular"/>
                <a:sym typeface="Poppins Regular"/>
              </a:defRPr>
            </a:pPr>
          </a:p>
        </p:txBody>
      </p:sp>
      <p:sp>
        <p:nvSpPr>
          <p:cNvPr id="9" name="Ellipse 46"/>
          <p:cNvSpPr/>
          <p:nvPr/>
        </p:nvSpPr>
        <p:spPr>
          <a:xfrm>
            <a:off x="394599" y="354148"/>
            <a:ext cx="53031" cy="54117"/>
          </a:xfrm>
          <a:prstGeom prst="ellipse">
            <a:avLst/>
          </a:prstGeom>
          <a:solidFill>
            <a:srgbClr val="FF4F4F"/>
          </a:solidFill>
          <a:ln w="12700">
            <a:miter lim="400000"/>
          </a:ln>
        </p:spPr>
        <p:txBody>
          <a:bodyPr lIns="45719" rIns="45719" anchor="ctr"/>
          <a:lstStyle/>
          <a:p>
            <a:pPr algn="ctr">
              <a:defRPr>
                <a:solidFill>
                  <a:srgbClr val="FFFFFF"/>
                </a:solidFill>
                <a:latin typeface="Poppins Regular"/>
                <a:ea typeface="Poppins Regular"/>
                <a:cs typeface="Poppins Regular"/>
                <a:sym typeface="Poppins Regular"/>
              </a:defRPr>
            </a:pPr>
          </a:p>
        </p:txBody>
      </p:sp>
      <p:sp>
        <p:nvSpPr>
          <p:cNvPr id="10" name="Titeltext"/>
          <p:cNvSpPr txBox="1"/>
          <p:nvPr>
            <p:ph type="title"/>
          </p:nvPr>
        </p:nvSpPr>
        <p:spPr>
          <a:xfrm>
            <a:off x="457200" y="546449"/>
            <a:ext cx="8229600" cy="55277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Titeltext</a:t>
            </a:r>
          </a:p>
        </p:txBody>
      </p:sp>
      <p:sp>
        <p:nvSpPr>
          <p:cNvPr id="11" name="Textebene 1…"/>
          <p:cNvSpPr txBox="1"/>
          <p:nvPr>
            <p:ph type="body" idx="1"/>
          </p:nvPr>
        </p:nvSpPr>
        <p:spPr>
          <a:xfrm>
            <a:off x="457200" y="1333851"/>
            <a:ext cx="8229600" cy="342963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Textebene 1</a:t>
            </a:r>
          </a:p>
          <a:p>
            <a:pPr lvl="1"/>
            <a:r>
              <a:t>Textebene 2</a:t>
            </a:r>
          </a:p>
          <a:p>
            <a:pPr lvl="2"/>
            <a:r>
              <a:t>Textebene 3</a:t>
            </a:r>
          </a:p>
          <a:p>
            <a:pPr lvl="3"/>
            <a:r>
              <a:t>Textebene 4</a:t>
            </a:r>
          </a:p>
          <a:p>
            <a:pPr lvl="4"/>
            <a:r>
              <a:t>Textebene 5</a:t>
            </a:r>
          </a:p>
        </p:txBody>
      </p:sp>
      <p:sp>
        <p:nvSpPr>
          <p:cNvPr id="12" name="Foliennummer"/>
          <p:cNvSpPr txBox="1"/>
          <p:nvPr>
            <p:ph type="sldNum" sz="quarter" idx="2"/>
          </p:nvPr>
        </p:nvSpPr>
        <p:spPr>
          <a:xfrm>
            <a:off x="8799052" y="59056"/>
            <a:ext cx="259530" cy="256541"/>
          </a:xfrm>
          <a:prstGeom prst="rect">
            <a:avLst/>
          </a:prstGeom>
          <a:ln w="12700">
            <a:miter lim="400000"/>
          </a:ln>
        </p:spPr>
        <p:txBody>
          <a:bodyPr wrap="none" lIns="45719" rIns="45719" anchor="ctr">
            <a:spAutoFit/>
          </a:bodyPr>
          <a:lstStyle>
            <a:lvl1pPr algn="ctr">
              <a:defRPr sz="1100">
                <a:solidFill>
                  <a:srgbClr val="00C1D4"/>
                </a:solidFill>
                <a:latin typeface="Poppins"/>
                <a:ea typeface="Poppins"/>
                <a:cs typeface="Poppins"/>
                <a:sym typeface="Poppins"/>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Lst>
  <p:transition xmlns:p14="http://schemas.microsoft.com/office/powerpoint/2010/main" spd="med" advClick="1"/>
  <p:txStyles>
    <p:titleStyle>
      <a:lvl1pPr marL="0" marR="0" indent="0" algn="l" defTabSz="342900" rtl="0" latinLnBrk="0">
        <a:lnSpc>
          <a:spcPct val="100000"/>
        </a:lnSpc>
        <a:spcBef>
          <a:spcPts val="0"/>
        </a:spcBef>
        <a:spcAft>
          <a:spcPts val="0"/>
        </a:spcAft>
        <a:buClrTx/>
        <a:buSzTx/>
        <a:buFontTx/>
        <a:buNone/>
        <a:tabLst/>
        <a:defRPr b="1" baseline="0" cap="none" i="0" spc="0" strike="noStrike" sz="3000" u="none">
          <a:solidFill>
            <a:srgbClr val="00C1D4"/>
          </a:solidFill>
          <a:uFillTx/>
          <a:latin typeface="Poppins SemiBold"/>
          <a:ea typeface="Poppins SemiBold"/>
          <a:cs typeface="Poppins SemiBold"/>
          <a:sym typeface="Poppins SemiBold"/>
        </a:defRPr>
      </a:lvl1pPr>
      <a:lvl2pPr marL="0" marR="0" indent="0" algn="l" defTabSz="342900" rtl="0" latinLnBrk="0">
        <a:lnSpc>
          <a:spcPct val="100000"/>
        </a:lnSpc>
        <a:spcBef>
          <a:spcPts val="0"/>
        </a:spcBef>
        <a:spcAft>
          <a:spcPts val="0"/>
        </a:spcAft>
        <a:buClrTx/>
        <a:buSzTx/>
        <a:buFontTx/>
        <a:buNone/>
        <a:tabLst/>
        <a:defRPr b="1" baseline="0" cap="none" i="0" spc="0" strike="noStrike" sz="3000" u="none">
          <a:solidFill>
            <a:srgbClr val="00C1D4"/>
          </a:solidFill>
          <a:uFillTx/>
          <a:latin typeface="Poppins SemiBold"/>
          <a:ea typeface="Poppins SemiBold"/>
          <a:cs typeface="Poppins SemiBold"/>
          <a:sym typeface="Poppins SemiBold"/>
        </a:defRPr>
      </a:lvl2pPr>
      <a:lvl3pPr marL="0" marR="0" indent="0" algn="l" defTabSz="342900" rtl="0" latinLnBrk="0">
        <a:lnSpc>
          <a:spcPct val="100000"/>
        </a:lnSpc>
        <a:spcBef>
          <a:spcPts val="0"/>
        </a:spcBef>
        <a:spcAft>
          <a:spcPts val="0"/>
        </a:spcAft>
        <a:buClrTx/>
        <a:buSzTx/>
        <a:buFontTx/>
        <a:buNone/>
        <a:tabLst/>
        <a:defRPr b="1" baseline="0" cap="none" i="0" spc="0" strike="noStrike" sz="3000" u="none">
          <a:solidFill>
            <a:srgbClr val="00C1D4"/>
          </a:solidFill>
          <a:uFillTx/>
          <a:latin typeface="Poppins SemiBold"/>
          <a:ea typeface="Poppins SemiBold"/>
          <a:cs typeface="Poppins SemiBold"/>
          <a:sym typeface="Poppins SemiBold"/>
        </a:defRPr>
      </a:lvl3pPr>
      <a:lvl4pPr marL="0" marR="0" indent="0" algn="l" defTabSz="342900" rtl="0" latinLnBrk="0">
        <a:lnSpc>
          <a:spcPct val="100000"/>
        </a:lnSpc>
        <a:spcBef>
          <a:spcPts val="0"/>
        </a:spcBef>
        <a:spcAft>
          <a:spcPts val="0"/>
        </a:spcAft>
        <a:buClrTx/>
        <a:buSzTx/>
        <a:buFontTx/>
        <a:buNone/>
        <a:tabLst/>
        <a:defRPr b="1" baseline="0" cap="none" i="0" spc="0" strike="noStrike" sz="3000" u="none">
          <a:solidFill>
            <a:srgbClr val="00C1D4"/>
          </a:solidFill>
          <a:uFillTx/>
          <a:latin typeface="Poppins SemiBold"/>
          <a:ea typeface="Poppins SemiBold"/>
          <a:cs typeface="Poppins SemiBold"/>
          <a:sym typeface="Poppins SemiBold"/>
        </a:defRPr>
      </a:lvl4pPr>
      <a:lvl5pPr marL="0" marR="0" indent="0" algn="l" defTabSz="342900" rtl="0" latinLnBrk="0">
        <a:lnSpc>
          <a:spcPct val="100000"/>
        </a:lnSpc>
        <a:spcBef>
          <a:spcPts val="0"/>
        </a:spcBef>
        <a:spcAft>
          <a:spcPts val="0"/>
        </a:spcAft>
        <a:buClrTx/>
        <a:buSzTx/>
        <a:buFontTx/>
        <a:buNone/>
        <a:tabLst/>
        <a:defRPr b="1" baseline="0" cap="none" i="0" spc="0" strike="noStrike" sz="3000" u="none">
          <a:solidFill>
            <a:srgbClr val="00C1D4"/>
          </a:solidFill>
          <a:uFillTx/>
          <a:latin typeface="Poppins SemiBold"/>
          <a:ea typeface="Poppins SemiBold"/>
          <a:cs typeface="Poppins SemiBold"/>
          <a:sym typeface="Poppins SemiBold"/>
        </a:defRPr>
      </a:lvl5pPr>
      <a:lvl6pPr marL="0" marR="0" indent="0" algn="l" defTabSz="342900" rtl="0" latinLnBrk="0">
        <a:lnSpc>
          <a:spcPct val="100000"/>
        </a:lnSpc>
        <a:spcBef>
          <a:spcPts val="0"/>
        </a:spcBef>
        <a:spcAft>
          <a:spcPts val="0"/>
        </a:spcAft>
        <a:buClrTx/>
        <a:buSzTx/>
        <a:buFontTx/>
        <a:buNone/>
        <a:tabLst/>
        <a:defRPr b="1" baseline="0" cap="none" i="0" spc="0" strike="noStrike" sz="3000" u="none">
          <a:solidFill>
            <a:srgbClr val="00C1D4"/>
          </a:solidFill>
          <a:uFillTx/>
          <a:latin typeface="Poppins SemiBold"/>
          <a:ea typeface="Poppins SemiBold"/>
          <a:cs typeface="Poppins SemiBold"/>
          <a:sym typeface="Poppins SemiBold"/>
        </a:defRPr>
      </a:lvl6pPr>
      <a:lvl7pPr marL="0" marR="0" indent="0" algn="l" defTabSz="342900" rtl="0" latinLnBrk="0">
        <a:lnSpc>
          <a:spcPct val="100000"/>
        </a:lnSpc>
        <a:spcBef>
          <a:spcPts val="0"/>
        </a:spcBef>
        <a:spcAft>
          <a:spcPts val="0"/>
        </a:spcAft>
        <a:buClrTx/>
        <a:buSzTx/>
        <a:buFontTx/>
        <a:buNone/>
        <a:tabLst/>
        <a:defRPr b="1" baseline="0" cap="none" i="0" spc="0" strike="noStrike" sz="3000" u="none">
          <a:solidFill>
            <a:srgbClr val="00C1D4"/>
          </a:solidFill>
          <a:uFillTx/>
          <a:latin typeface="Poppins SemiBold"/>
          <a:ea typeface="Poppins SemiBold"/>
          <a:cs typeface="Poppins SemiBold"/>
          <a:sym typeface="Poppins SemiBold"/>
        </a:defRPr>
      </a:lvl7pPr>
      <a:lvl8pPr marL="0" marR="0" indent="0" algn="l" defTabSz="342900" rtl="0" latinLnBrk="0">
        <a:lnSpc>
          <a:spcPct val="100000"/>
        </a:lnSpc>
        <a:spcBef>
          <a:spcPts val="0"/>
        </a:spcBef>
        <a:spcAft>
          <a:spcPts val="0"/>
        </a:spcAft>
        <a:buClrTx/>
        <a:buSzTx/>
        <a:buFontTx/>
        <a:buNone/>
        <a:tabLst/>
        <a:defRPr b="1" baseline="0" cap="none" i="0" spc="0" strike="noStrike" sz="3000" u="none">
          <a:solidFill>
            <a:srgbClr val="00C1D4"/>
          </a:solidFill>
          <a:uFillTx/>
          <a:latin typeface="Poppins SemiBold"/>
          <a:ea typeface="Poppins SemiBold"/>
          <a:cs typeface="Poppins SemiBold"/>
          <a:sym typeface="Poppins SemiBold"/>
        </a:defRPr>
      </a:lvl8pPr>
      <a:lvl9pPr marL="0" marR="0" indent="0" algn="l" defTabSz="342900" rtl="0" latinLnBrk="0">
        <a:lnSpc>
          <a:spcPct val="100000"/>
        </a:lnSpc>
        <a:spcBef>
          <a:spcPts val="0"/>
        </a:spcBef>
        <a:spcAft>
          <a:spcPts val="0"/>
        </a:spcAft>
        <a:buClrTx/>
        <a:buSzTx/>
        <a:buFontTx/>
        <a:buNone/>
        <a:tabLst/>
        <a:defRPr b="1" baseline="0" cap="none" i="0" spc="0" strike="noStrike" sz="3000" u="none">
          <a:solidFill>
            <a:srgbClr val="00C1D4"/>
          </a:solidFill>
          <a:uFillTx/>
          <a:latin typeface="Poppins SemiBold"/>
          <a:ea typeface="Poppins SemiBold"/>
          <a:cs typeface="Poppins SemiBold"/>
          <a:sym typeface="Poppins SemiBold"/>
        </a:defRPr>
      </a:lvl9pPr>
    </p:titleStyle>
    <p:bodyStyle>
      <a:lvl1pPr marL="257175" marR="0" indent="-257175" algn="l" defTabSz="342900" rtl="0" latinLnBrk="0">
        <a:lnSpc>
          <a:spcPct val="100000"/>
        </a:lnSpc>
        <a:spcBef>
          <a:spcPts val="1200"/>
        </a:spcBef>
        <a:spcAft>
          <a:spcPts val="0"/>
        </a:spcAft>
        <a:buClr>
          <a:srgbClr val="000000"/>
        </a:buClr>
        <a:buSzPct val="100000"/>
        <a:buFont typeface="Arial"/>
        <a:buChar char="•"/>
        <a:tabLst/>
        <a:defRPr b="0" baseline="0" cap="none" i="0" spc="0" strike="noStrike" sz="2400" u="none">
          <a:solidFill>
            <a:srgbClr val="000000"/>
          </a:solidFill>
          <a:uFillTx/>
          <a:latin typeface="Poppins"/>
          <a:ea typeface="Poppins"/>
          <a:cs typeface="Poppins"/>
          <a:sym typeface="Poppins"/>
        </a:defRPr>
      </a:lvl1pPr>
      <a:lvl2pPr marL="587829" marR="0" indent="-244929" algn="l" defTabSz="342900" rtl="0" latinLnBrk="0">
        <a:lnSpc>
          <a:spcPct val="100000"/>
        </a:lnSpc>
        <a:spcBef>
          <a:spcPts val="1200"/>
        </a:spcBef>
        <a:spcAft>
          <a:spcPts val="0"/>
        </a:spcAft>
        <a:buClr>
          <a:srgbClr val="000000"/>
        </a:buClr>
        <a:buSzPct val="100000"/>
        <a:buFont typeface="Arial"/>
        <a:buChar char="–"/>
        <a:tabLst/>
        <a:defRPr b="0" baseline="0" cap="none" i="0" spc="0" strike="noStrike" sz="2400" u="none">
          <a:solidFill>
            <a:srgbClr val="000000"/>
          </a:solidFill>
          <a:uFillTx/>
          <a:latin typeface="Poppins"/>
          <a:ea typeface="Poppins"/>
          <a:cs typeface="Poppins"/>
          <a:sym typeface="Poppins"/>
        </a:defRPr>
      </a:lvl2pPr>
      <a:lvl3pPr marL="914400" marR="0" indent="-228600" algn="l" defTabSz="342900" rtl="0" latinLnBrk="0">
        <a:lnSpc>
          <a:spcPct val="100000"/>
        </a:lnSpc>
        <a:spcBef>
          <a:spcPts val="1200"/>
        </a:spcBef>
        <a:spcAft>
          <a:spcPts val="0"/>
        </a:spcAft>
        <a:buClr>
          <a:srgbClr val="000000"/>
        </a:buClr>
        <a:buSzPct val="100000"/>
        <a:buFont typeface="Arial"/>
        <a:buChar char="•"/>
        <a:tabLst/>
        <a:defRPr b="0" baseline="0" cap="none" i="0" spc="0" strike="noStrike" sz="2400" u="none">
          <a:solidFill>
            <a:srgbClr val="000000"/>
          </a:solidFill>
          <a:uFillTx/>
          <a:latin typeface="Poppins"/>
          <a:ea typeface="Poppins"/>
          <a:cs typeface="Poppins"/>
          <a:sym typeface="Poppins"/>
        </a:defRPr>
      </a:lvl3pPr>
      <a:lvl4pPr marL="1303019" marR="0" indent="-274319" algn="l" defTabSz="342900" rtl="0" latinLnBrk="0">
        <a:lnSpc>
          <a:spcPct val="100000"/>
        </a:lnSpc>
        <a:spcBef>
          <a:spcPts val="1200"/>
        </a:spcBef>
        <a:spcAft>
          <a:spcPts val="0"/>
        </a:spcAft>
        <a:buClr>
          <a:srgbClr val="000000"/>
        </a:buClr>
        <a:buSzPct val="100000"/>
        <a:buFont typeface="Arial"/>
        <a:buChar char="–"/>
        <a:tabLst/>
        <a:defRPr b="0" baseline="0" cap="none" i="0" spc="0" strike="noStrike" sz="2400" u="none">
          <a:solidFill>
            <a:srgbClr val="000000"/>
          </a:solidFill>
          <a:uFillTx/>
          <a:latin typeface="Poppins"/>
          <a:ea typeface="Poppins"/>
          <a:cs typeface="Poppins"/>
          <a:sym typeface="Poppins"/>
        </a:defRPr>
      </a:lvl4pPr>
      <a:lvl5pPr marL="1645920" marR="0" indent="-274320" algn="l" defTabSz="342900" rtl="0" latinLnBrk="0">
        <a:lnSpc>
          <a:spcPct val="100000"/>
        </a:lnSpc>
        <a:spcBef>
          <a:spcPts val="1200"/>
        </a:spcBef>
        <a:spcAft>
          <a:spcPts val="0"/>
        </a:spcAft>
        <a:buClr>
          <a:srgbClr val="000000"/>
        </a:buClr>
        <a:buSzPct val="100000"/>
        <a:buFont typeface="Arial"/>
        <a:buChar char="»"/>
        <a:tabLst/>
        <a:defRPr b="0" baseline="0" cap="none" i="0" spc="0" strike="noStrike" sz="2400" u="none">
          <a:solidFill>
            <a:srgbClr val="000000"/>
          </a:solidFill>
          <a:uFillTx/>
          <a:latin typeface="Poppins"/>
          <a:ea typeface="Poppins"/>
          <a:cs typeface="Poppins"/>
          <a:sym typeface="Poppins"/>
        </a:defRPr>
      </a:lvl5pPr>
      <a:lvl6pPr marL="1988820" marR="0" indent="-274320" algn="l" defTabSz="342900" rtl="0" latinLnBrk="0">
        <a:lnSpc>
          <a:spcPct val="100000"/>
        </a:lnSpc>
        <a:spcBef>
          <a:spcPts val="1200"/>
        </a:spcBef>
        <a:spcAft>
          <a:spcPts val="0"/>
        </a:spcAft>
        <a:buClr>
          <a:srgbClr val="000000"/>
        </a:buClr>
        <a:buSzPct val="100000"/>
        <a:buFont typeface="Arial"/>
        <a:buChar char="•"/>
        <a:tabLst/>
        <a:defRPr b="0" baseline="0" cap="none" i="0" spc="0" strike="noStrike" sz="2400" u="none">
          <a:solidFill>
            <a:srgbClr val="000000"/>
          </a:solidFill>
          <a:uFillTx/>
          <a:latin typeface="Poppins"/>
          <a:ea typeface="Poppins"/>
          <a:cs typeface="Poppins"/>
          <a:sym typeface="Poppins"/>
        </a:defRPr>
      </a:lvl6pPr>
      <a:lvl7pPr marL="2331720" marR="0" indent="-274320" algn="l" defTabSz="342900" rtl="0" latinLnBrk="0">
        <a:lnSpc>
          <a:spcPct val="100000"/>
        </a:lnSpc>
        <a:spcBef>
          <a:spcPts val="1200"/>
        </a:spcBef>
        <a:spcAft>
          <a:spcPts val="0"/>
        </a:spcAft>
        <a:buClr>
          <a:srgbClr val="000000"/>
        </a:buClr>
        <a:buSzPct val="100000"/>
        <a:buFont typeface="Arial"/>
        <a:buChar char="•"/>
        <a:tabLst/>
        <a:defRPr b="0" baseline="0" cap="none" i="0" spc="0" strike="noStrike" sz="2400" u="none">
          <a:solidFill>
            <a:srgbClr val="000000"/>
          </a:solidFill>
          <a:uFillTx/>
          <a:latin typeface="Poppins"/>
          <a:ea typeface="Poppins"/>
          <a:cs typeface="Poppins"/>
          <a:sym typeface="Poppins"/>
        </a:defRPr>
      </a:lvl7pPr>
      <a:lvl8pPr marL="2674620" marR="0" indent="-274320" algn="l" defTabSz="342900" rtl="0" latinLnBrk="0">
        <a:lnSpc>
          <a:spcPct val="100000"/>
        </a:lnSpc>
        <a:spcBef>
          <a:spcPts val="1200"/>
        </a:spcBef>
        <a:spcAft>
          <a:spcPts val="0"/>
        </a:spcAft>
        <a:buClr>
          <a:srgbClr val="000000"/>
        </a:buClr>
        <a:buSzPct val="100000"/>
        <a:buFont typeface="Arial"/>
        <a:buChar char="•"/>
        <a:tabLst/>
        <a:defRPr b="0" baseline="0" cap="none" i="0" spc="0" strike="noStrike" sz="2400" u="none">
          <a:solidFill>
            <a:srgbClr val="000000"/>
          </a:solidFill>
          <a:uFillTx/>
          <a:latin typeface="Poppins"/>
          <a:ea typeface="Poppins"/>
          <a:cs typeface="Poppins"/>
          <a:sym typeface="Poppins"/>
        </a:defRPr>
      </a:lvl8pPr>
      <a:lvl9pPr marL="3017520" marR="0" indent="-274320" algn="l" defTabSz="342900" rtl="0" latinLnBrk="0">
        <a:lnSpc>
          <a:spcPct val="100000"/>
        </a:lnSpc>
        <a:spcBef>
          <a:spcPts val="1200"/>
        </a:spcBef>
        <a:spcAft>
          <a:spcPts val="0"/>
        </a:spcAft>
        <a:buClr>
          <a:srgbClr val="000000"/>
        </a:buClr>
        <a:buSzPct val="100000"/>
        <a:buFont typeface="Arial"/>
        <a:buChar char="•"/>
        <a:tabLst/>
        <a:defRPr b="0" baseline="0" cap="none" i="0" spc="0" strike="noStrike" sz="2400" u="none">
          <a:solidFill>
            <a:srgbClr val="000000"/>
          </a:solidFill>
          <a:uFillTx/>
          <a:latin typeface="Poppins"/>
          <a:ea typeface="Poppins"/>
          <a:cs typeface="Poppins"/>
          <a:sym typeface="Poppins"/>
        </a:defRPr>
      </a:lvl9pPr>
    </p:bodyStyle>
    <p:otherStyle>
      <a:lvl1pPr marL="0" marR="0" indent="0" algn="ctr" defTabSz="457200" rtl="0" latinLnBrk="0">
        <a:lnSpc>
          <a:spcPct val="100000"/>
        </a:lnSpc>
        <a:spcBef>
          <a:spcPts val="0"/>
        </a:spcBef>
        <a:spcAft>
          <a:spcPts val="0"/>
        </a:spcAft>
        <a:buClrTx/>
        <a:buSzTx/>
        <a:buFontTx/>
        <a:buNone/>
        <a:tabLst/>
        <a:defRPr b="0" baseline="0" cap="none" i="0" spc="0" strike="noStrike" sz="1100" u="none">
          <a:solidFill>
            <a:schemeClr val="tx1"/>
          </a:solidFill>
          <a:uFillTx/>
          <a:latin typeface="+mn-lt"/>
          <a:ea typeface="+mn-ea"/>
          <a:cs typeface="+mn-cs"/>
          <a:sym typeface="Poppins"/>
        </a:defRPr>
      </a:lvl1pPr>
      <a:lvl2pPr marL="0" marR="0" indent="457200" algn="ctr" defTabSz="457200" rtl="0" latinLnBrk="0">
        <a:lnSpc>
          <a:spcPct val="100000"/>
        </a:lnSpc>
        <a:spcBef>
          <a:spcPts val="0"/>
        </a:spcBef>
        <a:spcAft>
          <a:spcPts val="0"/>
        </a:spcAft>
        <a:buClrTx/>
        <a:buSzTx/>
        <a:buFontTx/>
        <a:buNone/>
        <a:tabLst/>
        <a:defRPr b="0" baseline="0" cap="none" i="0" spc="0" strike="noStrike" sz="1100" u="none">
          <a:solidFill>
            <a:schemeClr val="tx1"/>
          </a:solidFill>
          <a:uFillTx/>
          <a:latin typeface="+mn-lt"/>
          <a:ea typeface="+mn-ea"/>
          <a:cs typeface="+mn-cs"/>
          <a:sym typeface="Poppins"/>
        </a:defRPr>
      </a:lvl2pPr>
      <a:lvl3pPr marL="0" marR="0" indent="914400" algn="ctr" defTabSz="457200" rtl="0" latinLnBrk="0">
        <a:lnSpc>
          <a:spcPct val="100000"/>
        </a:lnSpc>
        <a:spcBef>
          <a:spcPts val="0"/>
        </a:spcBef>
        <a:spcAft>
          <a:spcPts val="0"/>
        </a:spcAft>
        <a:buClrTx/>
        <a:buSzTx/>
        <a:buFontTx/>
        <a:buNone/>
        <a:tabLst/>
        <a:defRPr b="0" baseline="0" cap="none" i="0" spc="0" strike="noStrike" sz="1100" u="none">
          <a:solidFill>
            <a:schemeClr val="tx1"/>
          </a:solidFill>
          <a:uFillTx/>
          <a:latin typeface="+mn-lt"/>
          <a:ea typeface="+mn-ea"/>
          <a:cs typeface="+mn-cs"/>
          <a:sym typeface="Poppins"/>
        </a:defRPr>
      </a:lvl3pPr>
      <a:lvl4pPr marL="0" marR="0" indent="1371600" algn="ctr" defTabSz="457200" rtl="0" latinLnBrk="0">
        <a:lnSpc>
          <a:spcPct val="100000"/>
        </a:lnSpc>
        <a:spcBef>
          <a:spcPts val="0"/>
        </a:spcBef>
        <a:spcAft>
          <a:spcPts val="0"/>
        </a:spcAft>
        <a:buClrTx/>
        <a:buSzTx/>
        <a:buFontTx/>
        <a:buNone/>
        <a:tabLst/>
        <a:defRPr b="0" baseline="0" cap="none" i="0" spc="0" strike="noStrike" sz="1100" u="none">
          <a:solidFill>
            <a:schemeClr val="tx1"/>
          </a:solidFill>
          <a:uFillTx/>
          <a:latin typeface="+mn-lt"/>
          <a:ea typeface="+mn-ea"/>
          <a:cs typeface="+mn-cs"/>
          <a:sym typeface="Poppins"/>
        </a:defRPr>
      </a:lvl4pPr>
      <a:lvl5pPr marL="0" marR="0" indent="1828800" algn="ctr" defTabSz="457200" rtl="0" latinLnBrk="0">
        <a:lnSpc>
          <a:spcPct val="100000"/>
        </a:lnSpc>
        <a:spcBef>
          <a:spcPts val="0"/>
        </a:spcBef>
        <a:spcAft>
          <a:spcPts val="0"/>
        </a:spcAft>
        <a:buClrTx/>
        <a:buSzTx/>
        <a:buFontTx/>
        <a:buNone/>
        <a:tabLst/>
        <a:defRPr b="0" baseline="0" cap="none" i="0" spc="0" strike="noStrike" sz="1100" u="none">
          <a:solidFill>
            <a:schemeClr val="tx1"/>
          </a:solidFill>
          <a:uFillTx/>
          <a:latin typeface="+mn-lt"/>
          <a:ea typeface="+mn-ea"/>
          <a:cs typeface="+mn-cs"/>
          <a:sym typeface="Poppins"/>
        </a:defRPr>
      </a:lvl5pPr>
      <a:lvl6pPr marL="0" marR="0" indent="2286000" algn="ctr" defTabSz="457200" rtl="0" latinLnBrk="0">
        <a:lnSpc>
          <a:spcPct val="100000"/>
        </a:lnSpc>
        <a:spcBef>
          <a:spcPts val="0"/>
        </a:spcBef>
        <a:spcAft>
          <a:spcPts val="0"/>
        </a:spcAft>
        <a:buClrTx/>
        <a:buSzTx/>
        <a:buFontTx/>
        <a:buNone/>
        <a:tabLst/>
        <a:defRPr b="0" baseline="0" cap="none" i="0" spc="0" strike="noStrike" sz="1100" u="none">
          <a:solidFill>
            <a:schemeClr val="tx1"/>
          </a:solidFill>
          <a:uFillTx/>
          <a:latin typeface="+mn-lt"/>
          <a:ea typeface="+mn-ea"/>
          <a:cs typeface="+mn-cs"/>
          <a:sym typeface="Poppins"/>
        </a:defRPr>
      </a:lvl6pPr>
      <a:lvl7pPr marL="0" marR="0" indent="2743200" algn="ctr" defTabSz="457200" rtl="0" latinLnBrk="0">
        <a:lnSpc>
          <a:spcPct val="100000"/>
        </a:lnSpc>
        <a:spcBef>
          <a:spcPts val="0"/>
        </a:spcBef>
        <a:spcAft>
          <a:spcPts val="0"/>
        </a:spcAft>
        <a:buClrTx/>
        <a:buSzTx/>
        <a:buFontTx/>
        <a:buNone/>
        <a:tabLst/>
        <a:defRPr b="0" baseline="0" cap="none" i="0" spc="0" strike="noStrike" sz="1100" u="none">
          <a:solidFill>
            <a:schemeClr val="tx1"/>
          </a:solidFill>
          <a:uFillTx/>
          <a:latin typeface="+mn-lt"/>
          <a:ea typeface="+mn-ea"/>
          <a:cs typeface="+mn-cs"/>
          <a:sym typeface="Poppins"/>
        </a:defRPr>
      </a:lvl7pPr>
      <a:lvl8pPr marL="0" marR="0" indent="3200400" algn="ctr" defTabSz="457200" rtl="0" latinLnBrk="0">
        <a:lnSpc>
          <a:spcPct val="100000"/>
        </a:lnSpc>
        <a:spcBef>
          <a:spcPts val="0"/>
        </a:spcBef>
        <a:spcAft>
          <a:spcPts val="0"/>
        </a:spcAft>
        <a:buClrTx/>
        <a:buSzTx/>
        <a:buFontTx/>
        <a:buNone/>
        <a:tabLst/>
        <a:defRPr b="0" baseline="0" cap="none" i="0" spc="0" strike="noStrike" sz="1100" u="none">
          <a:solidFill>
            <a:schemeClr val="tx1"/>
          </a:solidFill>
          <a:uFillTx/>
          <a:latin typeface="+mn-lt"/>
          <a:ea typeface="+mn-ea"/>
          <a:cs typeface="+mn-cs"/>
          <a:sym typeface="Poppins"/>
        </a:defRPr>
      </a:lvl8pPr>
      <a:lvl9pPr marL="0" marR="0" indent="3657600" algn="ctr" defTabSz="457200" rtl="0" latinLnBrk="0">
        <a:lnSpc>
          <a:spcPct val="100000"/>
        </a:lnSpc>
        <a:spcBef>
          <a:spcPts val="0"/>
        </a:spcBef>
        <a:spcAft>
          <a:spcPts val="0"/>
        </a:spcAft>
        <a:buClrTx/>
        <a:buSzTx/>
        <a:buFontTx/>
        <a:buNone/>
        <a:tabLst/>
        <a:defRPr b="0" baseline="0" cap="none" i="0" spc="0" strike="noStrike" sz="1100" u="none">
          <a:solidFill>
            <a:schemeClr val="tx1"/>
          </a:solidFill>
          <a:uFillTx/>
          <a:latin typeface="+mn-lt"/>
          <a:ea typeface="+mn-ea"/>
          <a:cs typeface="+mn-cs"/>
          <a:sym typeface="Poppin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 Id="rId3" Type="http://schemas.openxmlformats.org/officeDocument/2006/relationships/image" Target="../media/image4.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6.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2.tif"/><Relationship Id="rId4" Type="http://schemas.openxmlformats.org/officeDocument/2006/relationships/image" Target="../media/image3.tif"/></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 Id="rId3" Type="http://schemas.openxmlformats.org/officeDocument/2006/relationships/image" Target="../media/image29.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openpracticelibrary.com/practice/code-review/" TargetMode="External"/><Relationship Id="rId3" Type="http://schemas.openxmlformats.org/officeDocument/2006/relationships/hyperlink" Target="https://www.pvamu.edu/research/osp/project-administration/time-and-effort/" TargetMode="External"/><Relationship Id="rId4" Type="http://schemas.openxmlformats.org/officeDocument/2006/relationships/hyperlink" Target="https://blog.routinehub.co/origin-and-evolution-of-chat-gpt/" TargetMode="External"/><Relationship Id="rId5" Type="http://schemas.openxmlformats.org/officeDocument/2006/relationships/hyperlink" Target="https://imgur.com/gallery/hqjzaF4" TargetMode="External"/><Relationship Id="rId6" Type="http://schemas.openxmlformats.org/officeDocument/2006/relationships/hyperlink" Target="https://machinelearningmastery.com/the-transformer-model/" TargetMode="External"/><Relationship Id="rId7" Type="http://schemas.openxmlformats.org/officeDocument/2006/relationships/hyperlink" Target="https://medium.com/@alirezamirzabegi/how-to-use-chatgpt-3-5-turbo-with-android-and-ios-applications-aa6561985904" TargetMode="External"/><Relationship Id="rId8" Type="http://schemas.openxmlformats.org/officeDocument/2006/relationships/hyperlink" Target="https://www.researchgate.net/publication/323951397_Oversampling_Techniques_for_Bankruptcy_Prediction_Novel_Features_from_a_Transaction_Dataset/figures?lo=1" TargetMode="External"/></Relationships>

</file>

<file path=ppt/slides/_rels/slide4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png"/><Relationship Id="rId3" Type="http://schemas.openxmlformats.org/officeDocument/2006/relationships/image" Target="../media/image38.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Title 8"/>
          <p:cNvSpPr txBox="1"/>
          <p:nvPr>
            <p:ph type="ctrTitle"/>
          </p:nvPr>
        </p:nvSpPr>
        <p:spPr>
          <a:xfrm>
            <a:off x="454238" y="677785"/>
            <a:ext cx="8235524" cy="1508905"/>
          </a:xfrm>
          <a:prstGeom prst="rect">
            <a:avLst/>
          </a:prstGeom>
        </p:spPr>
        <p:txBody>
          <a:bodyPr/>
          <a:lstStyle>
            <a:lvl1pPr algn="ctr" defTabSz="301752">
              <a:defRPr sz="3168"/>
            </a:lvl1pPr>
          </a:lstStyle>
          <a:p>
            <a:pPr/>
            <a:r>
              <a:t>Analysis of Natural Language Code Summaries to Detect Software Vulnerabilities </a:t>
            </a:r>
          </a:p>
        </p:txBody>
      </p:sp>
      <p:sp>
        <p:nvSpPr>
          <p:cNvPr id="174" name="Subtitle 9"/>
          <p:cNvSpPr txBox="1"/>
          <p:nvPr>
            <p:ph type="subTitle" sz="quarter" idx="1"/>
          </p:nvPr>
        </p:nvSpPr>
        <p:spPr>
          <a:xfrm>
            <a:off x="451261" y="2720195"/>
            <a:ext cx="3983580" cy="1349320"/>
          </a:xfrm>
          <a:prstGeom prst="rect">
            <a:avLst/>
          </a:prstGeom>
        </p:spPr>
        <p:txBody>
          <a:bodyPr/>
          <a:lstStyle>
            <a:lvl1pPr>
              <a:defRPr b="1">
                <a:solidFill>
                  <a:srgbClr val="FF4F4F"/>
                </a:solidFill>
                <a:latin typeface="Poppins SemiBold"/>
                <a:ea typeface="Poppins SemiBold"/>
                <a:cs typeface="Poppins SemiBold"/>
                <a:sym typeface="Poppins SemiBold"/>
              </a:defRPr>
            </a:lvl1pPr>
          </a:lstStyle>
          <a:p>
            <a:pPr/>
            <a:r>
              <a:t>Yossef Al Buni</a:t>
            </a:r>
          </a:p>
        </p:txBody>
      </p:sp>
      <p:sp>
        <p:nvSpPr>
          <p:cNvPr id="175" name="Text Placeholder 10"/>
          <p:cNvSpPr/>
          <p:nvPr>
            <p:ph type="body" idx="21"/>
          </p:nvPr>
        </p:nvSpPr>
        <p:spPr>
          <a:prstGeom prst="rect">
            <a:avLst/>
          </a:prstGeom>
          <a:extLst>
            <a:ext uri="{C572A759-6A51-4108-AA02-DFA0A04FC94B}">
              <ma14:wrappingTextBoxFlag xmlns:ma14="http://schemas.microsoft.com/office/mac/drawingml/2011/main" val="1"/>
            </a:ext>
          </a:extLst>
        </p:spPr>
        <p:txBody>
          <a:bodyPr/>
          <a:lstStyle/>
          <a:p>
            <a:pPr marL="0" indent="0" defTabSz="205740">
              <a:spcBef>
                <a:spcPts val="200"/>
              </a:spcBef>
              <a:buClrTx/>
              <a:buSzTx/>
              <a:buFontTx/>
              <a:buNone/>
              <a:defRPr sz="840">
                <a:solidFill>
                  <a:srgbClr val="616161"/>
                </a:solidFill>
                <a:latin typeface="Poppins Medium"/>
                <a:ea typeface="Poppins Medium"/>
                <a:cs typeface="Poppins Medium"/>
                <a:sym typeface="Poppins Medium"/>
              </a:defRPr>
            </a:pPr>
            <a:r>
              <a:t>Name of event</a:t>
            </a:r>
          </a:p>
          <a:p>
            <a:pPr marL="0" indent="0" defTabSz="205740">
              <a:spcBef>
                <a:spcPts val="200"/>
              </a:spcBef>
              <a:buClrTx/>
              <a:buSzTx/>
              <a:buFontTx/>
              <a:buNone/>
              <a:defRPr sz="840">
                <a:solidFill>
                  <a:srgbClr val="616161"/>
                </a:solidFill>
                <a:latin typeface="Poppins Medium"/>
                <a:ea typeface="Poppins Medium"/>
                <a:cs typeface="Poppins Medium"/>
                <a:sym typeface="Poppins Medium"/>
              </a:defRPr>
            </a:pPr>
            <a:r>
              <a:t>03.07.2023</a:t>
            </a:r>
          </a:p>
        </p:txBody>
      </p:sp>
      <p:sp>
        <p:nvSpPr>
          <p:cNvPr id="176" name="Subtitle 9"/>
          <p:cNvSpPr txBox="1"/>
          <p:nvPr/>
        </p:nvSpPr>
        <p:spPr>
          <a:xfrm>
            <a:off x="4614741" y="2644975"/>
            <a:ext cx="3892139" cy="134932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42900">
              <a:lnSpc>
                <a:spcPct val="80000"/>
              </a:lnSpc>
              <a:spcBef>
                <a:spcPts val="300"/>
              </a:spcBef>
              <a:defRPr sz="1300">
                <a:solidFill>
                  <a:srgbClr val="616161"/>
                </a:solidFill>
                <a:latin typeface="Poppins Medium"/>
                <a:ea typeface="Poppins Medium"/>
                <a:cs typeface="Poppins Medium"/>
                <a:sym typeface="Poppins Medium"/>
              </a:defRPr>
            </a:pPr>
            <a:r>
              <a:t>Examiners:</a:t>
            </a:r>
            <a:endParaRPr sz="1500">
              <a:latin typeface="Poppins"/>
              <a:ea typeface="Poppins"/>
              <a:cs typeface="Poppins"/>
              <a:sym typeface="Poppins"/>
            </a:endParaRPr>
          </a:p>
          <a:p>
            <a:pPr defTabSz="342900">
              <a:lnSpc>
                <a:spcPct val="80000"/>
              </a:lnSpc>
              <a:spcBef>
                <a:spcPts val="200"/>
              </a:spcBef>
              <a:defRPr sz="1200">
                <a:latin typeface="Consolas"/>
                <a:ea typeface="Consolas"/>
                <a:cs typeface="Consolas"/>
                <a:sym typeface="Consolas"/>
              </a:defRPr>
            </a:pPr>
            <a:r>
              <a:t>Prof. Dr.-Ing. Ricarrdo Scandariato</a:t>
            </a:r>
            <a:endParaRPr sz="2000"/>
          </a:p>
          <a:p>
            <a:pPr defTabSz="342900">
              <a:lnSpc>
                <a:spcPct val="80000"/>
              </a:lnSpc>
              <a:spcBef>
                <a:spcPts val="200"/>
              </a:spcBef>
              <a:defRPr sz="1200">
                <a:latin typeface="Consolas"/>
                <a:ea typeface="Consolas"/>
                <a:cs typeface="Consolas"/>
                <a:sym typeface="Consolas"/>
              </a:defRPr>
            </a:pPr>
            <a:r>
              <a:t>Dr.-Ing. Nicolas Diaz Ferreya</a:t>
            </a:r>
            <a:endParaRPr sz="2000"/>
          </a:p>
          <a:p>
            <a:pPr defTabSz="342900">
              <a:lnSpc>
                <a:spcPct val="80000"/>
              </a:lnSpc>
              <a:spcBef>
                <a:spcPts val="300"/>
              </a:spcBef>
              <a:defRPr sz="2000">
                <a:latin typeface="Consolas"/>
                <a:ea typeface="Consolas"/>
                <a:cs typeface="Consolas"/>
                <a:sym typeface="Consolas"/>
              </a:defRPr>
            </a:pPr>
          </a:p>
          <a:p>
            <a:pPr defTabSz="342900">
              <a:lnSpc>
                <a:spcPct val="80000"/>
              </a:lnSpc>
              <a:spcBef>
                <a:spcPts val="300"/>
              </a:spcBef>
              <a:defRPr sz="1300">
                <a:solidFill>
                  <a:srgbClr val="616161"/>
                </a:solidFill>
                <a:latin typeface="Poppins Medium"/>
                <a:ea typeface="Poppins Medium"/>
                <a:cs typeface="Poppins Medium"/>
                <a:sym typeface="Poppins Medium"/>
              </a:defRPr>
            </a:pPr>
            <a:r>
              <a:t>Supervisor:</a:t>
            </a:r>
            <a:endParaRPr sz="1500">
              <a:latin typeface="Poppins"/>
              <a:ea typeface="Poppins"/>
              <a:cs typeface="Poppins"/>
              <a:sym typeface="Poppins"/>
            </a:endParaRPr>
          </a:p>
          <a:p>
            <a:pPr defTabSz="342900">
              <a:lnSpc>
                <a:spcPct val="80000"/>
              </a:lnSpc>
              <a:spcBef>
                <a:spcPts val="200"/>
              </a:spcBef>
              <a:defRPr sz="1200">
                <a:latin typeface="Consolas"/>
                <a:ea typeface="Consolas"/>
                <a:cs typeface="Consolas"/>
                <a:sym typeface="Consolas"/>
              </a:defRPr>
            </a:pPr>
            <a:r>
              <a:t>Torge Hinrichs, M.Sc.</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Can we trust the code reviews generated by a large-language model such as &quot;gpt-3.5-turbo&quot; to identify security vulnerabilities in the code instead of manually reviewing  the original code?"/>
          <p:cNvSpPr txBox="1"/>
          <p:nvPr>
            <p:ph type="body" sz="half" idx="1"/>
          </p:nvPr>
        </p:nvSpPr>
        <p:spPr>
          <a:xfrm>
            <a:off x="454974" y="2809700"/>
            <a:ext cx="7980841" cy="1646947"/>
          </a:xfrm>
          <a:prstGeom prst="rect">
            <a:avLst/>
          </a:prstGeom>
        </p:spPr>
        <p:txBody>
          <a:bodyPr/>
          <a:lstStyle/>
          <a:p>
            <a:pPr>
              <a:spcBef>
                <a:spcPts val="1200"/>
              </a:spcBef>
              <a:defRPr b="0" sz="2100">
                <a:solidFill>
                  <a:srgbClr val="000000"/>
                </a:solidFill>
                <a:latin typeface="Poppins"/>
                <a:ea typeface="Poppins"/>
                <a:cs typeface="Poppins"/>
                <a:sym typeface="Poppins"/>
              </a:defRPr>
            </a:pPr>
            <a:r>
              <a:t>Can we trust the code reviews generated by a large-language model such as "gpt-3.5-turbo" to identify security vulnerabilities in the code instead of manually reviewing </a:t>
            </a:r>
            <a:br/>
            <a:r>
              <a:t>the original code? </a:t>
            </a:r>
          </a:p>
        </p:txBody>
      </p:sp>
      <p:sp>
        <p:nvSpPr>
          <p:cNvPr id="222" name="Text Placeholder 6"/>
          <p:cNvSpPr txBox="1"/>
          <p:nvPr/>
        </p:nvSpPr>
        <p:spPr>
          <a:xfrm>
            <a:off x="466797" y="1036781"/>
            <a:ext cx="5501551" cy="37644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342900">
              <a:spcBef>
                <a:spcPts val="400"/>
              </a:spcBef>
              <a:defRPr b="1">
                <a:solidFill>
                  <a:srgbClr val="FF4F4F"/>
                </a:solidFill>
                <a:latin typeface="Poppins SemiBold"/>
                <a:ea typeface="Poppins SemiBold"/>
                <a:cs typeface="Poppins SemiBold"/>
                <a:sym typeface="Poppins SemiBold"/>
              </a:defRPr>
            </a:lvl1pPr>
          </a:lstStyle>
          <a:p>
            <a:pPr/>
            <a:r>
              <a:t>Research Questions</a:t>
            </a:r>
          </a:p>
        </p:txBody>
      </p:sp>
      <p:sp>
        <p:nvSpPr>
          <p:cNvPr id="223" name="Introduction"/>
          <p:cNvSpPr txBox="1"/>
          <p:nvPr/>
        </p:nvSpPr>
        <p:spPr>
          <a:xfrm>
            <a:off x="457200" y="546449"/>
            <a:ext cx="4541293" cy="55277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342900">
              <a:defRPr b="1" sz="3000">
                <a:solidFill>
                  <a:srgbClr val="00C1D4"/>
                </a:solidFill>
                <a:latin typeface="Poppins SemiBold"/>
                <a:ea typeface="Poppins SemiBold"/>
                <a:cs typeface="Poppins SemiBold"/>
                <a:sym typeface="Poppins SemiBold"/>
              </a:defRPr>
            </a:lvl1pPr>
          </a:lstStyle>
          <a:p>
            <a:pPr/>
            <a:r>
              <a:t>Introduction</a:t>
            </a:r>
          </a:p>
        </p:txBody>
      </p:sp>
      <p:sp>
        <p:nvSpPr>
          <p:cNvPr id="224" name="RQ:6"/>
          <p:cNvSpPr txBox="1"/>
          <p:nvPr/>
        </p:nvSpPr>
        <p:spPr>
          <a:xfrm>
            <a:off x="3995299" y="1867888"/>
            <a:ext cx="900191" cy="48715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3100"/>
            </a:lvl1pPr>
          </a:lstStyle>
          <a:p>
            <a:pPr/>
            <a:r>
              <a:t>RQ:6</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Text Placeholder 6"/>
          <p:cNvSpPr txBox="1"/>
          <p:nvPr>
            <p:ph type="body" sz="half" idx="1"/>
          </p:nvPr>
        </p:nvSpPr>
        <p:spPr>
          <a:xfrm>
            <a:off x="608748" y="1893429"/>
            <a:ext cx="8242483" cy="1942640"/>
          </a:xfrm>
          <a:prstGeom prst="rect">
            <a:avLst/>
          </a:prstGeom>
        </p:spPr>
        <p:txBody>
          <a:bodyPr/>
          <a:lstStyle/>
          <a:p>
            <a:pPr marL="213593" indent="-213593" defTabSz="352043">
              <a:spcBef>
                <a:spcPts val="1100"/>
              </a:spcBef>
              <a:buSzPct val="100000"/>
              <a:buChar char="•"/>
              <a:defRPr sz="2130">
                <a:solidFill>
                  <a:srgbClr val="000000"/>
                </a:solidFill>
                <a:latin typeface="Poppins"/>
                <a:ea typeface="Poppins"/>
                <a:cs typeface="Poppins"/>
                <a:sym typeface="Poppins"/>
              </a:defRPr>
            </a:pPr>
            <a:r>
              <a:t>Model’s Quality in Generating Code Reviews</a:t>
            </a:r>
          </a:p>
          <a:p>
            <a:pPr marL="213593" indent="-213593" defTabSz="352043">
              <a:spcBef>
                <a:spcPts val="1100"/>
              </a:spcBef>
              <a:buSzPct val="100000"/>
              <a:buChar char="•"/>
              <a:defRPr sz="2130">
                <a:solidFill>
                  <a:srgbClr val="000000"/>
                </a:solidFill>
                <a:latin typeface="Poppins"/>
                <a:ea typeface="Poppins"/>
                <a:cs typeface="Poppins"/>
                <a:sym typeface="Poppins"/>
              </a:defRPr>
            </a:pPr>
            <a:r>
              <a:t>Prompt Analysis</a:t>
            </a:r>
            <a:endParaRPr b="0"/>
          </a:p>
          <a:p>
            <a:pPr marL="213593" indent="-213593" defTabSz="352043">
              <a:spcBef>
                <a:spcPts val="1100"/>
              </a:spcBef>
              <a:buSzPct val="100000"/>
              <a:buChar char="•"/>
              <a:defRPr sz="2130">
                <a:solidFill>
                  <a:srgbClr val="000000"/>
                </a:solidFill>
                <a:latin typeface="Poppins"/>
                <a:ea typeface="Poppins"/>
                <a:cs typeface="Poppins"/>
                <a:sym typeface="Poppins"/>
              </a:defRPr>
            </a:pPr>
            <a:r>
              <a:t>Word count and Code size</a:t>
            </a:r>
            <a:endParaRPr b="0"/>
          </a:p>
          <a:p>
            <a:pPr marL="213593" indent="-213593" defTabSz="352043">
              <a:spcBef>
                <a:spcPts val="1100"/>
              </a:spcBef>
              <a:buSzPct val="100000"/>
              <a:buChar char="•"/>
              <a:defRPr sz="2130">
                <a:solidFill>
                  <a:srgbClr val="000000"/>
                </a:solidFill>
                <a:latin typeface="Poppins"/>
                <a:ea typeface="Poppins"/>
                <a:cs typeface="Poppins"/>
                <a:sym typeface="Poppins"/>
              </a:defRPr>
            </a:pPr>
            <a:r>
              <a:t>Comparative Analysis of Vulnerable and Fixed Code Reviews </a:t>
            </a:r>
          </a:p>
        </p:txBody>
      </p:sp>
      <p:sp>
        <p:nvSpPr>
          <p:cNvPr id="227" name="Slide Number Placeholder 4"/>
          <p:cNvSpPr txBox="1"/>
          <p:nvPr>
            <p:ph type="sldNum" sz="quarter" idx="4294967295"/>
          </p:nvPr>
        </p:nvSpPr>
        <p:spPr>
          <a:xfrm>
            <a:off x="8855555" y="106362"/>
            <a:ext cx="157790" cy="165101"/>
          </a:xfrm>
          <a:prstGeom prst="rect">
            <a:avLst/>
          </a:prstGeom>
          <a:extLst>
            <a:ext uri="{C572A759-6A51-4108-AA02-DFA0A04FC94B}">
              <ma14:wrappingTextBoxFlag xmlns:ma14="http://schemas.microsoft.com/office/mac/drawingml/2011/main" val="1"/>
            </a:ext>
          </a:extLst>
        </p:spPr>
        <p:txBody>
          <a:bodyPr lIns="0" tIns="0" rIns="0" bIns="0"/>
          <a:lstStyle/>
          <a:p>
            <a:pPr/>
            <a:fld id="{86CB4B4D-7CA3-9044-876B-883B54F8677D}" type="slidenum"/>
          </a:p>
        </p:txBody>
      </p:sp>
      <p:sp>
        <p:nvSpPr>
          <p:cNvPr id="228" name="Text Placeholder 6"/>
          <p:cNvSpPr txBox="1"/>
          <p:nvPr/>
        </p:nvSpPr>
        <p:spPr>
          <a:xfrm>
            <a:off x="466797" y="1036781"/>
            <a:ext cx="5501551" cy="37644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342900">
              <a:spcBef>
                <a:spcPts val="400"/>
              </a:spcBef>
              <a:defRPr b="1">
                <a:solidFill>
                  <a:srgbClr val="FF4F4F"/>
                </a:solidFill>
                <a:latin typeface="Poppins SemiBold"/>
                <a:ea typeface="Poppins SemiBold"/>
                <a:cs typeface="Poppins SemiBold"/>
                <a:sym typeface="Poppins SemiBold"/>
              </a:defRPr>
            </a:lvl1pPr>
          </a:lstStyle>
          <a:p>
            <a:pPr/>
            <a:r>
              <a:t>Contributions</a:t>
            </a:r>
          </a:p>
        </p:txBody>
      </p:sp>
      <p:sp>
        <p:nvSpPr>
          <p:cNvPr id="229" name="Introduction"/>
          <p:cNvSpPr txBox="1"/>
          <p:nvPr/>
        </p:nvSpPr>
        <p:spPr>
          <a:xfrm>
            <a:off x="457200" y="546449"/>
            <a:ext cx="4541293" cy="55277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342900">
              <a:defRPr b="1" sz="3000">
                <a:solidFill>
                  <a:srgbClr val="00C1D4"/>
                </a:solidFill>
                <a:latin typeface="Poppins SemiBold"/>
                <a:ea typeface="Poppins SemiBold"/>
                <a:cs typeface="Poppins SemiBold"/>
                <a:sym typeface="Poppins SemiBold"/>
              </a:defRPr>
            </a:lvl1pPr>
          </a:lstStyle>
          <a:p>
            <a:pPr/>
            <a:r>
              <a:t>Introduction</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Title 5"/>
          <p:cNvSpPr txBox="1"/>
          <p:nvPr>
            <p:ph type="title"/>
          </p:nvPr>
        </p:nvSpPr>
        <p:spPr>
          <a:xfrm>
            <a:off x="457202" y="1847862"/>
            <a:ext cx="8037515" cy="1021556"/>
          </a:xfrm>
          <a:prstGeom prst="rect">
            <a:avLst/>
          </a:prstGeom>
        </p:spPr>
        <p:txBody>
          <a:bodyPr/>
          <a:lstStyle>
            <a:lvl1pPr algn="ctr" defTabSz="253745">
              <a:defRPr sz="3700"/>
            </a:lvl1pPr>
          </a:lstStyle>
          <a:p>
            <a:pPr/>
            <a:r>
              <a:t>Background &amp; Related work</a:t>
            </a:r>
          </a:p>
        </p:txBody>
      </p:sp>
      <p:sp>
        <p:nvSpPr>
          <p:cNvPr id="232" name="Slide Number Placeholder 4"/>
          <p:cNvSpPr txBox="1"/>
          <p:nvPr>
            <p:ph type="sldNum" sz="quarter" idx="4294967295"/>
          </p:nvPr>
        </p:nvSpPr>
        <p:spPr>
          <a:xfrm>
            <a:off x="8850405" y="106362"/>
            <a:ext cx="168090" cy="165101"/>
          </a:xfrm>
          <a:prstGeom prst="rect">
            <a:avLst/>
          </a:prstGeom>
          <a:extLst>
            <a:ext uri="{C572A759-6A51-4108-AA02-DFA0A04FC94B}">
              <ma14:wrappingTextBoxFlag xmlns:ma14="http://schemas.microsoft.com/office/mac/drawingml/2011/main" val="1"/>
            </a:ext>
          </a:extLst>
        </p:spPr>
        <p:txBody>
          <a:bodyPr lIns="0" tIns="0" rIns="0" bIns="0"/>
          <a:lstStyle/>
          <a:p>
            <a:pPr/>
            <a:fld id="{86CB4B4D-7CA3-9044-876B-883B54F8677D}" type="slidenum"/>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4" name="Transformer_arch.png" descr="Transformer_arch.png"/>
          <p:cNvPicPr>
            <a:picLocks noChangeAspect="1"/>
          </p:cNvPicPr>
          <p:nvPr/>
        </p:nvPicPr>
        <p:blipFill>
          <a:blip r:embed="rId2">
            <a:extLst/>
          </a:blip>
          <a:stretch>
            <a:fillRect/>
          </a:stretch>
        </p:blipFill>
        <p:spPr>
          <a:xfrm>
            <a:off x="5621147" y="677087"/>
            <a:ext cx="2967165" cy="4036142"/>
          </a:xfrm>
          <a:prstGeom prst="rect">
            <a:avLst/>
          </a:prstGeom>
          <a:ln w="12700">
            <a:miter lim="400000"/>
          </a:ln>
        </p:spPr>
      </p:pic>
      <p:sp>
        <p:nvSpPr>
          <p:cNvPr id="235" name="Multiplikationszeichen"/>
          <p:cNvSpPr/>
          <p:nvPr/>
        </p:nvSpPr>
        <p:spPr>
          <a:xfrm>
            <a:off x="5951942" y="2282168"/>
            <a:ext cx="1270001" cy="1270001"/>
          </a:xfrm>
          <a:custGeom>
            <a:avLst/>
            <a:gdLst/>
            <a:ahLst/>
            <a:cxnLst>
              <a:cxn ang="0">
                <a:pos x="wd2" y="hd2"/>
              </a:cxn>
              <a:cxn ang="5400000">
                <a:pos x="wd2" y="hd2"/>
              </a:cxn>
              <a:cxn ang="10800000">
                <a:pos x="wd2" y="hd2"/>
              </a:cxn>
              <a:cxn ang="16200000">
                <a:pos x="wd2" y="hd2"/>
              </a:cxn>
            </a:cxnLst>
            <a:rect l="0" t="0" r="r" b="b"/>
            <a:pathLst>
              <a:path w="21577" h="21577" fill="norm" stroke="1" extrusionOk="0">
                <a:moveTo>
                  <a:pt x="3398" y="1"/>
                </a:moveTo>
                <a:cubicBezTo>
                  <a:pt x="3368" y="1"/>
                  <a:pt x="3338" y="12"/>
                  <a:pt x="3315" y="35"/>
                </a:cubicBezTo>
                <a:lnTo>
                  <a:pt x="35" y="3315"/>
                </a:lnTo>
                <a:cubicBezTo>
                  <a:pt x="-11" y="3361"/>
                  <a:pt x="-11" y="3434"/>
                  <a:pt x="35" y="3480"/>
                </a:cubicBezTo>
                <a:lnTo>
                  <a:pt x="7290" y="10733"/>
                </a:lnTo>
                <a:cubicBezTo>
                  <a:pt x="7320" y="10764"/>
                  <a:pt x="7320" y="10813"/>
                  <a:pt x="7290" y="10843"/>
                </a:cubicBezTo>
                <a:lnTo>
                  <a:pt x="35" y="18098"/>
                </a:lnTo>
                <a:cubicBezTo>
                  <a:pt x="-11" y="18144"/>
                  <a:pt x="-11" y="18217"/>
                  <a:pt x="35" y="18263"/>
                </a:cubicBezTo>
                <a:lnTo>
                  <a:pt x="3315" y="21543"/>
                </a:lnTo>
                <a:cubicBezTo>
                  <a:pt x="3361" y="21589"/>
                  <a:pt x="3434" y="21589"/>
                  <a:pt x="3480" y="21543"/>
                </a:cubicBezTo>
                <a:lnTo>
                  <a:pt x="10733" y="14288"/>
                </a:lnTo>
                <a:cubicBezTo>
                  <a:pt x="10764" y="14258"/>
                  <a:pt x="10814" y="14258"/>
                  <a:pt x="10845" y="14288"/>
                </a:cubicBezTo>
                <a:lnTo>
                  <a:pt x="18098" y="21543"/>
                </a:lnTo>
                <a:cubicBezTo>
                  <a:pt x="18144" y="21589"/>
                  <a:pt x="18217" y="21589"/>
                  <a:pt x="18263" y="21543"/>
                </a:cubicBezTo>
                <a:lnTo>
                  <a:pt x="21543" y="18263"/>
                </a:lnTo>
                <a:cubicBezTo>
                  <a:pt x="21589" y="18217"/>
                  <a:pt x="21589" y="18144"/>
                  <a:pt x="21543" y="18098"/>
                </a:cubicBezTo>
                <a:lnTo>
                  <a:pt x="14288" y="10845"/>
                </a:lnTo>
                <a:cubicBezTo>
                  <a:pt x="14258" y="10814"/>
                  <a:pt x="14258" y="10764"/>
                  <a:pt x="14288" y="10733"/>
                </a:cubicBezTo>
                <a:lnTo>
                  <a:pt x="21543" y="3480"/>
                </a:lnTo>
                <a:cubicBezTo>
                  <a:pt x="21588" y="3434"/>
                  <a:pt x="21588" y="3360"/>
                  <a:pt x="21543" y="3315"/>
                </a:cubicBezTo>
                <a:lnTo>
                  <a:pt x="18263" y="35"/>
                </a:lnTo>
                <a:cubicBezTo>
                  <a:pt x="18217" y="-11"/>
                  <a:pt x="18144" y="-11"/>
                  <a:pt x="18098" y="35"/>
                </a:cubicBezTo>
                <a:lnTo>
                  <a:pt x="10845" y="7290"/>
                </a:lnTo>
                <a:cubicBezTo>
                  <a:pt x="10814" y="7320"/>
                  <a:pt x="10765" y="7320"/>
                  <a:pt x="10735" y="7290"/>
                </a:cubicBezTo>
                <a:lnTo>
                  <a:pt x="3480" y="35"/>
                </a:lnTo>
                <a:cubicBezTo>
                  <a:pt x="3457" y="12"/>
                  <a:pt x="3428" y="1"/>
                  <a:pt x="3398" y="1"/>
                </a:cubicBezTo>
                <a:close/>
              </a:path>
            </a:pathLst>
          </a:custGeom>
          <a:solidFill>
            <a:schemeClr val="accent2"/>
          </a:solidFill>
          <a:ln w="25400">
            <a:solidFill>
              <a:srgbClr val="8C3A38"/>
            </a:solidFill>
          </a:ln>
        </p:spPr>
        <p:txBody>
          <a:bodyPr lIns="45719" rIns="45719" anchor="ctr"/>
          <a:lstStyle/>
          <a:p>
            <a:pPr>
              <a:defRPr>
                <a:solidFill>
                  <a:srgbClr val="FFFFFF"/>
                </a:solidFill>
              </a:defRPr>
            </a:pPr>
          </a:p>
        </p:txBody>
      </p:sp>
      <p:sp>
        <p:nvSpPr>
          <p:cNvPr id="236" name="Multiplikationszeichen"/>
          <p:cNvSpPr/>
          <p:nvPr/>
        </p:nvSpPr>
        <p:spPr>
          <a:xfrm>
            <a:off x="7326287" y="2186219"/>
            <a:ext cx="579164" cy="579163"/>
          </a:xfrm>
          <a:custGeom>
            <a:avLst/>
            <a:gdLst/>
            <a:ahLst/>
            <a:cxnLst>
              <a:cxn ang="0">
                <a:pos x="wd2" y="hd2"/>
              </a:cxn>
              <a:cxn ang="5400000">
                <a:pos x="wd2" y="hd2"/>
              </a:cxn>
              <a:cxn ang="10800000">
                <a:pos x="wd2" y="hd2"/>
              </a:cxn>
              <a:cxn ang="16200000">
                <a:pos x="wd2" y="hd2"/>
              </a:cxn>
            </a:cxnLst>
            <a:rect l="0" t="0" r="r" b="b"/>
            <a:pathLst>
              <a:path w="21577" h="21577" fill="norm" stroke="1" extrusionOk="0">
                <a:moveTo>
                  <a:pt x="3398" y="1"/>
                </a:moveTo>
                <a:cubicBezTo>
                  <a:pt x="3368" y="1"/>
                  <a:pt x="3338" y="12"/>
                  <a:pt x="3315" y="35"/>
                </a:cubicBezTo>
                <a:lnTo>
                  <a:pt x="35" y="3315"/>
                </a:lnTo>
                <a:cubicBezTo>
                  <a:pt x="-11" y="3361"/>
                  <a:pt x="-11" y="3434"/>
                  <a:pt x="35" y="3480"/>
                </a:cubicBezTo>
                <a:lnTo>
                  <a:pt x="7290" y="10733"/>
                </a:lnTo>
                <a:cubicBezTo>
                  <a:pt x="7320" y="10764"/>
                  <a:pt x="7320" y="10813"/>
                  <a:pt x="7290" y="10843"/>
                </a:cubicBezTo>
                <a:lnTo>
                  <a:pt x="35" y="18098"/>
                </a:lnTo>
                <a:cubicBezTo>
                  <a:pt x="-11" y="18144"/>
                  <a:pt x="-11" y="18217"/>
                  <a:pt x="35" y="18263"/>
                </a:cubicBezTo>
                <a:lnTo>
                  <a:pt x="3315" y="21543"/>
                </a:lnTo>
                <a:cubicBezTo>
                  <a:pt x="3361" y="21589"/>
                  <a:pt x="3434" y="21589"/>
                  <a:pt x="3480" y="21543"/>
                </a:cubicBezTo>
                <a:lnTo>
                  <a:pt x="10733" y="14288"/>
                </a:lnTo>
                <a:cubicBezTo>
                  <a:pt x="10764" y="14258"/>
                  <a:pt x="10814" y="14258"/>
                  <a:pt x="10845" y="14288"/>
                </a:cubicBezTo>
                <a:lnTo>
                  <a:pt x="18098" y="21543"/>
                </a:lnTo>
                <a:cubicBezTo>
                  <a:pt x="18144" y="21589"/>
                  <a:pt x="18217" y="21589"/>
                  <a:pt x="18263" y="21543"/>
                </a:cubicBezTo>
                <a:lnTo>
                  <a:pt x="21543" y="18263"/>
                </a:lnTo>
                <a:cubicBezTo>
                  <a:pt x="21589" y="18217"/>
                  <a:pt x="21589" y="18144"/>
                  <a:pt x="21543" y="18098"/>
                </a:cubicBezTo>
                <a:lnTo>
                  <a:pt x="14288" y="10845"/>
                </a:lnTo>
                <a:cubicBezTo>
                  <a:pt x="14258" y="10814"/>
                  <a:pt x="14258" y="10764"/>
                  <a:pt x="14288" y="10733"/>
                </a:cubicBezTo>
                <a:lnTo>
                  <a:pt x="21543" y="3480"/>
                </a:lnTo>
                <a:cubicBezTo>
                  <a:pt x="21588" y="3434"/>
                  <a:pt x="21588" y="3360"/>
                  <a:pt x="21543" y="3315"/>
                </a:cubicBezTo>
                <a:lnTo>
                  <a:pt x="18263" y="35"/>
                </a:lnTo>
                <a:cubicBezTo>
                  <a:pt x="18217" y="-11"/>
                  <a:pt x="18144" y="-11"/>
                  <a:pt x="18098" y="35"/>
                </a:cubicBezTo>
                <a:lnTo>
                  <a:pt x="10845" y="7290"/>
                </a:lnTo>
                <a:cubicBezTo>
                  <a:pt x="10814" y="7320"/>
                  <a:pt x="10765" y="7320"/>
                  <a:pt x="10735" y="7290"/>
                </a:cubicBezTo>
                <a:lnTo>
                  <a:pt x="3480" y="35"/>
                </a:lnTo>
                <a:cubicBezTo>
                  <a:pt x="3457" y="12"/>
                  <a:pt x="3428" y="1"/>
                  <a:pt x="3398" y="1"/>
                </a:cubicBezTo>
                <a:close/>
              </a:path>
            </a:pathLst>
          </a:custGeom>
          <a:solidFill>
            <a:schemeClr val="accent2"/>
          </a:solidFill>
          <a:ln w="25400">
            <a:solidFill>
              <a:srgbClr val="8C3A38"/>
            </a:solidFill>
          </a:ln>
        </p:spPr>
        <p:txBody>
          <a:bodyPr lIns="45719" rIns="45719" anchor="ctr"/>
          <a:lstStyle/>
          <a:p>
            <a:pPr>
              <a:defRPr>
                <a:solidFill>
                  <a:srgbClr val="FFFFFF"/>
                </a:solidFill>
              </a:defRPr>
            </a:pPr>
          </a:p>
        </p:txBody>
      </p:sp>
      <p:sp>
        <p:nvSpPr>
          <p:cNvPr id="237" name="Background &amp; Related work"/>
          <p:cNvSpPr txBox="1"/>
          <p:nvPr>
            <p:ph type="title"/>
          </p:nvPr>
        </p:nvSpPr>
        <p:spPr>
          <a:xfrm>
            <a:off x="457200" y="546449"/>
            <a:ext cx="8229600" cy="552770"/>
          </a:xfrm>
          <a:prstGeom prst="rect">
            <a:avLst/>
          </a:prstGeom>
        </p:spPr>
        <p:txBody>
          <a:bodyPr anchor="ctr"/>
          <a:lstStyle>
            <a:lvl1pPr>
              <a:defRPr cap="none">
                <a:latin typeface="Poppins SemiBold"/>
                <a:ea typeface="Poppins SemiBold"/>
                <a:cs typeface="Poppins SemiBold"/>
                <a:sym typeface="Poppins SemiBold"/>
              </a:defRPr>
            </a:lvl1pPr>
          </a:lstStyle>
          <a:p>
            <a:pPr/>
            <a:r>
              <a:t>Background &amp; Related work</a:t>
            </a:r>
          </a:p>
        </p:txBody>
      </p:sp>
      <p:sp>
        <p:nvSpPr>
          <p:cNvPr id="238" name="Large language model…"/>
          <p:cNvSpPr txBox="1"/>
          <p:nvPr>
            <p:ph type="body" sz="half" idx="1"/>
          </p:nvPr>
        </p:nvSpPr>
        <p:spPr>
          <a:xfrm>
            <a:off x="544847" y="1641052"/>
            <a:ext cx="4954147" cy="2763035"/>
          </a:xfrm>
          <a:prstGeom prst="rect">
            <a:avLst/>
          </a:prstGeom>
        </p:spPr>
        <p:txBody>
          <a:bodyPr/>
          <a:lstStyle/>
          <a:p>
            <a:pPr marL="203168" indent="-203168" defTabSz="270890">
              <a:buSzPct val="100000"/>
              <a:buFont typeface="Arial"/>
              <a:buChar char="•"/>
              <a:defRPr b="0" sz="1896">
                <a:solidFill>
                  <a:srgbClr val="000000"/>
                </a:solidFill>
                <a:latin typeface="Poppins"/>
                <a:ea typeface="Poppins"/>
                <a:cs typeface="Poppins"/>
                <a:sym typeface="Poppins"/>
              </a:defRPr>
            </a:pPr>
            <a:r>
              <a:t>Large language model </a:t>
            </a:r>
          </a:p>
          <a:p>
            <a:pPr marL="203168" indent="-203168" defTabSz="270890">
              <a:buSzPct val="100000"/>
              <a:buFont typeface="Arial"/>
              <a:buChar char="•"/>
              <a:defRPr b="0" sz="1896">
                <a:solidFill>
                  <a:srgbClr val="000000"/>
                </a:solidFill>
                <a:latin typeface="Poppins"/>
                <a:ea typeface="Poppins"/>
                <a:cs typeface="Poppins"/>
                <a:sym typeface="Poppins"/>
              </a:defRPr>
            </a:pPr>
            <a:r>
              <a:t>Part of Transformer Architecture Family</a:t>
            </a:r>
          </a:p>
          <a:p>
            <a:pPr marL="203168" indent="-203168" defTabSz="270890">
              <a:buSzPct val="100000"/>
              <a:buFont typeface="Arial"/>
              <a:buChar char="•"/>
              <a:defRPr b="0" sz="1896">
                <a:solidFill>
                  <a:srgbClr val="000000"/>
                </a:solidFill>
                <a:latin typeface="Poppins"/>
                <a:ea typeface="Poppins"/>
                <a:cs typeface="Poppins"/>
                <a:sym typeface="Poppins"/>
              </a:defRPr>
            </a:pPr>
            <a:r>
              <a:t>No Encoder</a:t>
            </a:r>
          </a:p>
          <a:p>
            <a:pPr marL="203168" indent="-203168" defTabSz="270890">
              <a:buSzPct val="100000"/>
              <a:buFont typeface="Arial"/>
              <a:buChar char="•"/>
              <a:defRPr b="0" sz="1896">
                <a:solidFill>
                  <a:srgbClr val="000000"/>
                </a:solidFill>
                <a:latin typeface="Poppins"/>
                <a:ea typeface="Poppins"/>
                <a:cs typeface="Poppins"/>
                <a:sym typeface="Poppins"/>
              </a:defRPr>
            </a:pPr>
            <a:r>
              <a:t>Multi-head cross-attention is removed</a:t>
            </a:r>
          </a:p>
          <a:p>
            <a:pPr marL="203168" indent="-203168" defTabSz="270890">
              <a:buSzPct val="100000"/>
              <a:buFont typeface="Arial"/>
              <a:buChar char="•"/>
              <a:defRPr b="0" sz="1896">
                <a:solidFill>
                  <a:srgbClr val="000000"/>
                </a:solidFill>
                <a:latin typeface="Poppins"/>
                <a:ea typeface="Poppins"/>
                <a:cs typeface="Poppins"/>
                <a:sym typeface="Poppins"/>
              </a:defRPr>
            </a:pPr>
            <a:r>
              <a:t>Considers only previous words (masked attention)</a:t>
            </a:r>
          </a:p>
          <a:p>
            <a:pPr marL="203168" indent="-203168" defTabSz="270890">
              <a:buSzPct val="100000"/>
              <a:buFont typeface="Arial"/>
              <a:buChar char="•"/>
              <a:defRPr b="0" sz="1896">
                <a:solidFill>
                  <a:srgbClr val="000000"/>
                </a:solidFill>
                <a:latin typeface="Poppins"/>
                <a:ea typeface="Poppins"/>
                <a:cs typeface="Poppins"/>
                <a:sym typeface="Poppins"/>
              </a:defRPr>
            </a:pPr>
            <a:r>
              <a:t>Series of improved iterations</a:t>
            </a:r>
          </a:p>
          <a:p>
            <a:pPr lvl="1" marL="474059" indent="-203168" defTabSz="270890">
              <a:buSzPct val="100000"/>
              <a:buFont typeface="Arial"/>
              <a:buChar char="•"/>
              <a:defRPr b="0" sz="1896">
                <a:solidFill>
                  <a:srgbClr val="000000"/>
                </a:solidFill>
                <a:latin typeface="Poppins"/>
                <a:ea typeface="Poppins"/>
                <a:cs typeface="Poppins"/>
                <a:sym typeface="Poppins"/>
              </a:defRPr>
            </a:pPr>
            <a:r>
              <a:t> (GPT-1 -&gt; GPT-2 -&gt; GPT-3)</a:t>
            </a:r>
          </a:p>
        </p:txBody>
      </p:sp>
      <p:sp>
        <p:nvSpPr>
          <p:cNvPr id="239" name="[9]"/>
          <p:cNvSpPr txBox="1"/>
          <p:nvPr/>
        </p:nvSpPr>
        <p:spPr>
          <a:xfrm>
            <a:off x="7532736" y="4750534"/>
            <a:ext cx="337995" cy="22570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100"/>
            </a:lvl1pPr>
          </a:lstStyle>
          <a:p>
            <a:pPr/>
            <a:r>
              <a:t>[9]</a:t>
            </a:r>
          </a:p>
        </p:txBody>
      </p:sp>
      <p:sp>
        <p:nvSpPr>
          <p:cNvPr id="240" name="[10]"/>
          <p:cNvSpPr txBox="1"/>
          <p:nvPr/>
        </p:nvSpPr>
        <p:spPr>
          <a:xfrm>
            <a:off x="7187137" y="4735118"/>
            <a:ext cx="337156" cy="256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a:latin typeface="+mj-lt"/>
                <a:ea typeface="+mj-ea"/>
                <a:cs typeface="+mj-cs"/>
                <a:sym typeface="Helvetica"/>
              </a:defRPr>
            </a:lvl1pPr>
          </a:lstStyle>
          <a:p>
            <a:pPr/>
            <a:r>
              <a:t>[10]</a:t>
            </a:r>
          </a:p>
        </p:txBody>
      </p:sp>
      <p:sp>
        <p:nvSpPr>
          <p:cNvPr id="241" name="Text Placeholder 6"/>
          <p:cNvSpPr txBox="1"/>
          <p:nvPr/>
        </p:nvSpPr>
        <p:spPr>
          <a:xfrm>
            <a:off x="466797" y="1036781"/>
            <a:ext cx="5501551" cy="37644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342900">
              <a:spcBef>
                <a:spcPts val="400"/>
              </a:spcBef>
              <a:defRPr b="1">
                <a:solidFill>
                  <a:srgbClr val="FF4F4F"/>
                </a:solidFill>
                <a:latin typeface="Poppins SemiBold"/>
                <a:ea typeface="Poppins SemiBold"/>
                <a:cs typeface="Poppins SemiBold"/>
                <a:sym typeface="Poppins SemiBold"/>
              </a:defRPr>
            </a:lvl1pPr>
          </a:lstStyle>
          <a:p>
            <a:pPr/>
            <a:r>
              <a:t>Generative Pre-trained Transformer (GPT)</a:t>
            </a:r>
          </a:p>
        </p:txBody>
      </p:sp>
      <p:pic>
        <p:nvPicPr>
          <p:cNvPr id="242" name="Bild" descr="Bild"/>
          <p:cNvPicPr>
            <a:picLocks noChangeAspect="1"/>
          </p:cNvPicPr>
          <p:nvPr/>
        </p:nvPicPr>
        <p:blipFill>
          <a:blip r:embed="rId3">
            <a:extLst/>
          </a:blip>
          <a:srcRect l="0" t="3707" r="0" b="5705"/>
          <a:stretch>
            <a:fillRect/>
          </a:stretch>
        </p:blipFill>
        <p:spPr>
          <a:xfrm>
            <a:off x="6155736" y="289668"/>
            <a:ext cx="2198390" cy="441783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238"/>
                                        </p:tgtEl>
                                        <p:attrNameLst>
                                          <p:attrName>style.visibility</p:attrName>
                                        </p:attrNameLst>
                                      </p:cBhvr>
                                      <p:to>
                                        <p:strVal val="visible"/>
                                      </p:to>
                                    </p:set>
                                    <p:animEffect filter="wipe(left)" transition="in">
                                      <p:cBhvr>
                                        <p:cTn id="7" dur="600"/>
                                        <p:tgtEl>
                                          <p:spTgt spid="238"/>
                                        </p:tgtEl>
                                      </p:cBhvr>
                                    </p:animEffect>
                                  </p:childTnLst>
                                </p:cTn>
                              </p:par>
                            </p:childTnLst>
                          </p:cTn>
                        </p:par>
                        <p:par>
                          <p:cTn id="8" fill="hold">
                            <p:stCondLst>
                              <p:cond delay="600"/>
                            </p:stCondLst>
                            <p:childTnLst>
                              <p:par>
                                <p:cTn id="9" presetClass="entr" nodeType="afterEffect" presetSubtype="8" presetID="22" grpId="2" fill="hold">
                                  <p:stCondLst>
                                    <p:cond delay="0"/>
                                  </p:stCondLst>
                                  <p:iterate type="el" backwards="0">
                                    <p:tmAbs val="0"/>
                                  </p:iterate>
                                  <p:childTnLst>
                                    <p:set>
                                      <p:cBhvr>
                                        <p:cTn id="10" fill="hold"/>
                                        <p:tgtEl>
                                          <p:spTgt spid="234"/>
                                        </p:tgtEl>
                                        <p:attrNameLst>
                                          <p:attrName>style.visibility</p:attrName>
                                        </p:attrNameLst>
                                      </p:cBhvr>
                                      <p:to>
                                        <p:strVal val="visible"/>
                                      </p:to>
                                    </p:set>
                                    <p:animEffect filter="wipe(left)" transition="in">
                                      <p:cBhvr>
                                        <p:cTn id="11" dur="600"/>
                                        <p:tgtEl>
                                          <p:spTgt spid="234"/>
                                        </p:tgtEl>
                                      </p:cBhvr>
                                    </p:animEffect>
                                  </p:childTnLst>
                                </p:cTn>
                              </p:par>
                            </p:childTnLst>
                          </p:cTn>
                        </p:par>
                        <p:par>
                          <p:cTn id="12" fill="hold">
                            <p:stCondLst>
                              <p:cond delay="1200"/>
                            </p:stCondLst>
                            <p:childTnLst>
                              <p:par>
                                <p:cTn id="13" presetClass="entr" nodeType="afterEffect" presetSubtype="0" presetID="1" grpId="3" fill="hold">
                                  <p:stCondLst>
                                    <p:cond delay="0"/>
                                  </p:stCondLst>
                                  <p:iterate type="el" backwards="0">
                                    <p:tmAbs val="0"/>
                                  </p:iterate>
                                  <p:childTnLst>
                                    <p:set>
                                      <p:cBhvr>
                                        <p:cTn id="14" fill="hold"/>
                                        <p:tgtEl>
                                          <p:spTgt spid="2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2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2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4" presetID="22" grpId="6" fill="hold">
                                  <p:stCondLst>
                                    <p:cond delay="0"/>
                                  </p:stCondLst>
                                  <p:iterate type="el" backwards="0">
                                    <p:tmAbs val="0"/>
                                  </p:iterate>
                                  <p:childTnLst>
                                    <p:set>
                                      <p:cBhvr>
                                        <p:cTn id="26" fill="hold"/>
                                        <p:tgtEl>
                                          <p:spTgt spid="242"/>
                                        </p:tgtEl>
                                        <p:attrNameLst>
                                          <p:attrName>style.visibility</p:attrName>
                                        </p:attrNameLst>
                                      </p:cBhvr>
                                      <p:to>
                                        <p:strVal val="visible"/>
                                      </p:to>
                                    </p:set>
                                    <p:animEffect filter="wipe(down)" transition="in">
                                      <p:cBhvr>
                                        <p:cTn id="27" dur="500"/>
                                        <p:tgtEl>
                                          <p:spTgt spid="242"/>
                                        </p:tgtEl>
                                      </p:cBhvr>
                                    </p:animEffect>
                                  </p:childTnLst>
                                </p:cTn>
                              </p:par>
                            </p:childTnLst>
                          </p:cTn>
                        </p:par>
                        <p:par>
                          <p:cTn id="28" fill="hold">
                            <p:stCondLst>
                              <p:cond delay="500"/>
                            </p:stCondLst>
                            <p:childTnLst>
                              <p:par>
                                <p:cTn id="29" presetClass="entr" nodeType="afterEffect" presetSubtype="0" presetID="1" grpId="7" fill="hold">
                                  <p:stCondLst>
                                    <p:cond delay="0"/>
                                  </p:stCondLst>
                                  <p:iterate type="el" backwards="0">
                                    <p:tmAbs val="0"/>
                                  </p:iterate>
                                  <p:childTnLst>
                                    <p:set>
                                      <p:cBhvr>
                                        <p:cTn id="30" fill="hold"/>
                                        <p:tgtEl>
                                          <p:spTgt spid="2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2" grpId="6"/>
      <p:bldP build="whole" bldLvl="1" animBg="1" rev="0" advAuto="0" spid="240" grpId="7"/>
      <p:bldP build="whole" bldLvl="1" animBg="1" rev="0" advAuto="0" spid="234" grpId="2"/>
      <p:bldP build="whole" bldLvl="1" animBg="1" rev="0" advAuto="0" spid="239" grpId="3"/>
      <p:bldP build="whole" bldLvl="1" animBg="1" rev="0" advAuto="0" spid="236" grpId="5"/>
      <p:bldP build="whole" bldLvl="1" animBg="1" rev="0" advAuto="0" spid="235" grpId="4"/>
      <p:bldP build="whole" bldLvl="1" animBg="1" rev="0" advAuto="0" spid="238" grpId="1"/>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4" name="Bild" descr="Bild"/>
          <p:cNvPicPr>
            <a:picLocks noChangeAspect="1"/>
          </p:cNvPicPr>
          <p:nvPr/>
        </p:nvPicPr>
        <p:blipFill>
          <a:blip r:embed="rId2">
            <a:extLst/>
          </a:blip>
          <a:srcRect l="29349" t="11926" r="29349" b="11926"/>
          <a:stretch>
            <a:fillRect/>
          </a:stretch>
        </p:blipFill>
        <p:spPr>
          <a:xfrm>
            <a:off x="469917" y="1500518"/>
            <a:ext cx="2638954" cy="2959825"/>
          </a:xfrm>
          <a:prstGeom prst="rect">
            <a:avLst/>
          </a:prstGeom>
          <a:ln w="12700">
            <a:miter lim="400000"/>
          </a:ln>
        </p:spPr>
      </p:pic>
      <p:graphicFrame>
        <p:nvGraphicFramePr>
          <p:cNvPr id="245" name="Tabelle 1"/>
          <p:cNvGraphicFramePr/>
          <p:nvPr/>
        </p:nvGraphicFramePr>
        <p:xfrm>
          <a:off x="3364500" y="1565149"/>
          <a:ext cx="5685974" cy="2839454"/>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2836636"/>
                <a:gridCol w="2836636"/>
              </a:tblGrid>
              <a:tr h="350369">
                <a:tc>
                  <a:txBody>
                    <a:bodyPr/>
                    <a:lstStyle/>
                    <a:p>
                      <a:pPr defTabSz="342900">
                        <a:defRPr b="0" sz="1800">
                          <a:solidFill>
                            <a:srgbClr val="000000"/>
                          </a:solidFill>
                        </a:defRPr>
                      </a:pPr>
                      <a:r>
                        <a:rPr b="1" sz="1700">
                          <a:solidFill>
                            <a:schemeClr val="accent3"/>
                          </a:solidFill>
                          <a:sym typeface="Calibri"/>
                        </a:rPr>
                        <a:t>Advantage</a:t>
                      </a:r>
                    </a:p>
                  </a:txBody>
                  <a:tcPr marL="0" marR="0" marT="0" marB="0" anchor="t" anchorCtr="0" horzOverflow="overflow">
                    <a:solidFill>
                      <a:srgbClr val="DDDDDD"/>
                    </a:solidFill>
                  </a:tcPr>
                </a:tc>
                <a:tc>
                  <a:txBody>
                    <a:bodyPr/>
                    <a:lstStyle/>
                    <a:p>
                      <a:pPr defTabSz="342900">
                        <a:defRPr b="0" sz="1800">
                          <a:solidFill>
                            <a:srgbClr val="000000"/>
                          </a:solidFill>
                        </a:defRPr>
                      </a:pPr>
                      <a:r>
                        <a:rPr b="1" sz="1700">
                          <a:solidFill>
                            <a:schemeClr val="accent2"/>
                          </a:solidFill>
                          <a:sym typeface="Calibri"/>
                        </a:rPr>
                        <a:t>Disadvantage </a:t>
                      </a:r>
                    </a:p>
                  </a:txBody>
                  <a:tcPr marL="0" marR="0" marT="0" marB="0" anchor="t" anchorCtr="0" horzOverflow="overflow">
                    <a:solidFill>
                      <a:srgbClr val="DDDDDD"/>
                    </a:solidFill>
                  </a:tcPr>
                </a:tc>
              </a:tr>
              <a:tr h="888400">
                <a:tc>
                  <a:txBody>
                    <a:bodyPr/>
                    <a:lstStyle/>
                    <a:p>
                      <a:pPr defTabSz="342900">
                        <a:defRPr sz="1800"/>
                      </a:pPr>
                      <a:r>
                        <a:rPr sz="1300">
                          <a:sym typeface="Calibri"/>
                        </a:rPr>
                        <a:t>code generation with 80% correct functioning code</a:t>
                      </a:r>
                    </a:p>
                  </a:txBody>
                  <a:tcPr marL="0" marR="0" marT="0" marB="0" anchor="ctr" anchorCtr="0" horzOverflow="overflow">
                    <a:solidFill>
                      <a:schemeClr val="accent3">
                        <a:lumOff val="11470"/>
                      </a:schemeClr>
                    </a:solidFill>
                  </a:tcPr>
                </a:tc>
                <a:tc>
                  <a:txBody>
                    <a:bodyPr/>
                    <a:lstStyle/>
                    <a:p>
                      <a:pPr defTabSz="342900">
                        <a:defRPr sz="1800"/>
                      </a:pPr>
                      <a:r>
                        <a:rPr sz="1300">
                          <a:sym typeface="Calibri"/>
                        </a:rPr>
                        <a:t>struggles to process new and unseen problems</a:t>
                      </a:r>
                    </a:p>
                  </a:txBody>
                  <a:tcPr marL="0" marR="0" marT="0" marB="0" anchor="ctr" anchorCtr="0" horzOverflow="overflow">
                    <a:solidFill>
                      <a:schemeClr val="accent2">
                        <a:lumOff val="23627"/>
                      </a:schemeClr>
                    </a:solidFill>
                  </a:tcPr>
                </a:tc>
              </a:tr>
              <a:tr h="499546">
                <a:tc>
                  <a:txBody>
                    <a:bodyPr/>
                    <a:lstStyle/>
                    <a:p>
                      <a:pPr defTabSz="342900">
                        <a:defRPr sz="1800"/>
                      </a:pPr>
                      <a:r>
                        <a:rPr sz="1300">
                          <a:sym typeface="Calibri"/>
                        </a:rPr>
                        <a:t>Code summarisation with 90% correct suggestion of the method’s name</a:t>
                      </a:r>
                    </a:p>
                  </a:txBody>
                  <a:tcPr marL="0" marR="0" marT="0" marB="0" anchor="ctr" anchorCtr="0" horzOverflow="overflow">
                    <a:solidFill>
                      <a:schemeClr val="accent3">
                        <a:lumOff val="11470"/>
                      </a:schemeClr>
                    </a:solidFill>
                  </a:tcPr>
                </a:tc>
                <a:tc>
                  <a:txBody>
                    <a:bodyPr/>
                    <a:lstStyle/>
                    <a:p>
                      <a:pPr defTabSz="342900">
                        <a:defRPr sz="1800"/>
                      </a:pPr>
                      <a:r>
                        <a:rPr sz="1300">
                          <a:sym typeface="Calibri"/>
                        </a:rPr>
                        <a:t>Long prompts -&gt; negative impact</a:t>
                      </a:r>
                    </a:p>
                  </a:txBody>
                  <a:tcPr marL="0" marR="0" marT="0" marB="0" anchor="ctr" anchorCtr="0" horzOverflow="overflow">
                    <a:solidFill>
                      <a:schemeClr val="accent2">
                        <a:lumOff val="23627"/>
                      </a:schemeClr>
                    </a:solidFill>
                  </a:tcPr>
                </a:tc>
              </a:tr>
              <a:tr h="1092316">
                <a:tc>
                  <a:txBody>
                    <a:bodyPr/>
                    <a:lstStyle/>
                    <a:p>
                      <a:pPr marL="130342" indent="-130342" defTabSz="342900">
                        <a:buSzPct val="100000"/>
                        <a:buChar char="•"/>
                        <a:defRPr sz="1300">
                          <a:sym typeface="Calibri"/>
                        </a:defRPr>
                      </a:pPr>
                      <a:r>
                        <a:t>Vulnerability detection with 40% correct identification</a:t>
                      </a:r>
                    </a:p>
                    <a:p>
                      <a:pPr marL="130342" indent="-130342" defTabSz="342900">
                        <a:buSzPct val="100000"/>
                        <a:buChar char="•"/>
                        <a:defRPr sz="1300">
                          <a:sym typeface="Calibri"/>
                        </a:defRPr>
                      </a:pPr>
                      <a:r>
                        <a:t>Code reviews with 40% Agreement with original developer’s code review</a:t>
                      </a:r>
                    </a:p>
                  </a:txBody>
                  <a:tcPr marL="0" marR="0" marT="0" marB="0" anchor="ctr" anchorCtr="0" horzOverflow="overflow">
                    <a:solidFill>
                      <a:schemeClr val="accent3">
                        <a:lumOff val="11470"/>
                      </a:schemeClr>
                    </a:solidFill>
                  </a:tcPr>
                </a:tc>
                <a:tc>
                  <a:txBody>
                    <a:bodyPr/>
                    <a:lstStyle/>
                    <a:p>
                      <a:pPr defTabSz="342900">
                        <a:defRPr sz="1800"/>
                      </a:pPr>
                      <a:r>
                        <a:rPr sz="1300">
                          <a:sym typeface="Calibri"/>
                        </a:rPr>
                        <a:t>ChatGPT’s current capabilities for effectively detecting vulnerabilities in code are limited </a:t>
                      </a:r>
                    </a:p>
                  </a:txBody>
                  <a:tcPr marL="0" marR="0" marT="0" marB="0" anchor="ctr" anchorCtr="0" horzOverflow="overflow">
                    <a:solidFill>
                      <a:schemeClr val="accent2">
                        <a:lumOff val="23627"/>
                      </a:schemeClr>
                    </a:solidFill>
                  </a:tcPr>
                </a:tc>
              </a:tr>
            </a:tbl>
          </a:graphicData>
        </a:graphic>
      </p:graphicFrame>
      <p:sp>
        <p:nvSpPr>
          <p:cNvPr id="246" name="„ChatGPT allows users to steer its behaviours by describing directions via system role“"/>
          <p:cNvSpPr txBox="1"/>
          <p:nvPr/>
        </p:nvSpPr>
        <p:spPr>
          <a:xfrm>
            <a:off x="546609" y="4547451"/>
            <a:ext cx="8050782" cy="3330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„ChatGPT allows users to steer its behaviours by describing directions via system role“</a:t>
            </a:r>
          </a:p>
        </p:txBody>
      </p:sp>
      <p:sp>
        <p:nvSpPr>
          <p:cNvPr id="247" name="Text Placeholder 6"/>
          <p:cNvSpPr txBox="1"/>
          <p:nvPr/>
        </p:nvSpPr>
        <p:spPr>
          <a:xfrm>
            <a:off x="466797" y="1036781"/>
            <a:ext cx="5501551" cy="37644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342900">
              <a:spcBef>
                <a:spcPts val="400"/>
              </a:spcBef>
              <a:defRPr b="1">
                <a:solidFill>
                  <a:srgbClr val="FF4F4F"/>
                </a:solidFill>
                <a:latin typeface="Poppins SemiBold"/>
                <a:ea typeface="Poppins SemiBold"/>
                <a:cs typeface="Poppins SemiBold"/>
                <a:sym typeface="Poppins SemiBold"/>
              </a:defRPr>
            </a:lvl1pPr>
          </a:lstStyle>
          <a:p>
            <a:pPr/>
            <a:r>
              <a:t>Generative Pre-trained Transformer (GPT)</a:t>
            </a:r>
          </a:p>
        </p:txBody>
      </p:sp>
      <p:sp>
        <p:nvSpPr>
          <p:cNvPr id="248" name="Background &amp; Related work"/>
          <p:cNvSpPr txBox="1"/>
          <p:nvPr/>
        </p:nvSpPr>
        <p:spPr>
          <a:xfrm>
            <a:off x="457200" y="546449"/>
            <a:ext cx="8229600" cy="55277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342900">
              <a:defRPr b="1" sz="3000">
                <a:solidFill>
                  <a:srgbClr val="00C1D4"/>
                </a:solidFill>
                <a:latin typeface="Poppins SemiBold"/>
                <a:ea typeface="Poppins SemiBold"/>
                <a:cs typeface="Poppins SemiBold"/>
                <a:sym typeface="Poppins SemiBold"/>
              </a:defRPr>
            </a:lvl1pPr>
          </a:lstStyle>
          <a:p>
            <a:pPr/>
            <a:r>
              <a:t>Background &amp; Related work</a:t>
            </a:r>
          </a:p>
        </p:txBody>
      </p:sp>
      <p:sp>
        <p:nvSpPr>
          <p:cNvPr id="249" name="[8]"/>
          <p:cNvSpPr txBox="1"/>
          <p:nvPr/>
        </p:nvSpPr>
        <p:spPr>
          <a:xfrm>
            <a:off x="204045" y="4247439"/>
            <a:ext cx="260622" cy="22570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a:lvl1pPr>
          </a:lstStyle>
          <a:p>
            <a:pPr/>
            <a:r>
              <a:t>[8]</a:t>
            </a:r>
          </a:p>
        </p:txBody>
      </p:sp>
      <p:sp>
        <p:nvSpPr>
          <p:cNvPr id="250" name="[2]"/>
          <p:cNvSpPr txBox="1"/>
          <p:nvPr/>
        </p:nvSpPr>
        <p:spPr>
          <a:xfrm>
            <a:off x="5386568" y="2352269"/>
            <a:ext cx="260622" cy="22570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a:lvl1pPr>
          </a:lstStyle>
          <a:p>
            <a:pPr/>
            <a:r>
              <a:t>[2]</a:t>
            </a:r>
          </a:p>
        </p:txBody>
      </p:sp>
      <p:sp>
        <p:nvSpPr>
          <p:cNvPr id="251" name="[2]"/>
          <p:cNvSpPr txBox="1"/>
          <p:nvPr/>
        </p:nvSpPr>
        <p:spPr>
          <a:xfrm>
            <a:off x="5926152" y="3035777"/>
            <a:ext cx="260621" cy="22570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a:lvl1pPr>
          </a:lstStyle>
          <a:p>
            <a:pPr/>
            <a:r>
              <a:t>[2]</a:t>
            </a:r>
          </a:p>
        </p:txBody>
      </p:sp>
      <p:sp>
        <p:nvSpPr>
          <p:cNvPr id="252" name="[2]"/>
          <p:cNvSpPr txBox="1"/>
          <p:nvPr/>
        </p:nvSpPr>
        <p:spPr>
          <a:xfrm>
            <a:off x="5571138" y="3630664"/>
            <a:ext cx="260621" cy="22570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a:lvl1pPr>
          </a:lstStyle>
          <a:p>
            <a:pPr/>
            <a:r>
              <a:t>[2]</a:t>
            </a:r>
          </a:p>
        </p:txBody>
      </p:sp>
      <p:sp>
        <p:nvSpPr>
          <p:cNvPr id="253" name="[2]"/>
          <p:cNvSpPr txBox="1"/>
          <p:nvPr/>
        </p:nvSpPr>
        <p:spPr>
          <a:xfrm>
            <a:off x="5926152" y="4176423"/>
            <a:ext cx="260621" cy="22570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a:lvl1pPr>
          </a:lstStyle>
          <a:p>
            <a:pPr/>
            <a:r>
              <a:t>[2]</a:t>
            </a:r>
          </a:p>
        </p:txBody>
      </p:sp>
      <p:sp>
        <p:nvSpPr>
          <p:cNvPr id="254" name="[4]"/>
          <p:cNvSpPr txBox="1"/>
          <p:nvPr/>
        </p:nvSpPr>
        <p:spPr>
          <a:xfrm>
            <a:off x="8217997" y="3928108"/>
            <a:ext cx="260621" cy="22570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a:lvl1pPr>
          </a:lstStyle>
          <a:p>
            <a:pPr/>
            <a:r>
              <a:t>[4]</a:t>
            </a:r>
          </a:p>
        </p:txBody>
      </p:sp>
      <p:sp>
        <p:nvSpPr>
          <p:cNvPr id="255" name="[2]"/>
          <p:cNvSpPr txBox="1"/>
          <p:nvPr/>
        </p:nvSpPr>
        <p:spPr>
          <a:xfrm>
            <a:off x="8739741" y="2925133"/>
            <a:ext cx="260622" cy="22570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a:lvl1pPr>
          </a:lstStyle>
          <a:p>
            <a:pPr/>
            <a:r>
              <a:t>[2]</a:t>
            </a:r>
          </a:p>
        </p:txBody>
      </p:sp>
      <p:sp>
        <p:nvSpPr>
          <p:cNvPr id="256" name="[2]"/>
          <p:cNvSpPr txBox="1"/>
          <p:nvPr/>
        </p:nvSpPr>
        <p:spPr>
          <a:xfrm>
            <a:off x="7972425" y="2346042"/>
            <a:ext cx="260621" cy="22570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a:lvl1pPr>
          </a:lstStyle>
          <a:p>
            <a:pPr/>
            <a:r>
              <a:t>[2]</a:t>
            </a:r>
          </a:p>
        </p:txBody>
      </p:sp>
      <p:sp>
        <p:nvSpPr>
          <p:cNvPr id="257" name="[3]"/>
          <p:cNvSpPr txBox="1"/>
          <p:nvPr/>
        </p:nvSpPr>
        <p:spPr>
          <a:xfrm>
            <a:off x="8594197" y="4601141"/>
            <a:ext cx="260621" cy="22570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a:lvl1pPr>
          </a:lstStyle>
          <a:p>
            <a:pPr/>
            <a:r>
              <a:t>[3]</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244"/>
                                        </p:tgtEl>
                                        <p:attrNameLst>
                                          <p:attrName>style.visibility</p:attrName>
                                        </p:attrNameLst>
                                      </p:cBhvr>
                                      <p:to>
                                        <p:strVal val="visible"/>
                                      </p:to>
                                    </p:set>
                                    <p:animEffect filter="wipe(left)" transition="in">
                                      <p:cBhvr>
                                        <p:cTn id="7" dur="500"/>
                                        <p:tgtEl>
                                          <p:spTgt spid="244"/>
                                        </p:tgtEl>
                                      </p:cBhvr>
                                    </p:animEffect>
                                  </p:childTnLst>
                                </p:cTn>
                              </p:par>
                            </p:childTnLst>
                          </p:cTn>
                        </p:par>
                        <p:par>
                          <p:cTn id="8" fill="hold">
                            <p:stCondLst>
                              <p:cond delay="500"/>
                            </p:stCondLst>
                            <p:childTnLst>
                              <p:par>
                                <p:cTn id="9" presetClass="entr" nodeType="afterEffect" presetSubtype="0" presetID="1" grpId="2" fill="hold">
                                  <p:stCondLst>
                                    <p:cond delay="0"/>
                                  </p:stCondLst>
                                  <p:iterate type="el" backwards="0">
                                    <p:tmAbs val="0"/>
                                  </p:iterate>
                                  <p:childTnLst>
                                    <p:set>
                                      <p:cBhvr>
                                        <p:cTn id="10" fill="hold"/>
                                        <p:tgtEl>
                                          <p:spTgt spid="2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8" presetID="22" grpId="3" fill="hold">
                                  <p:stCondLst>
                                    <p:cond delay="0"/>
                                  </p:stCondLst>
                                  <p:iterate type="el" backwards="0">
                                    <p:tmAbs val="0"/>
                                  </p:iterate>
                                  <p:childTnLst>
                                    <p:set>
                                      <p:cBhvr>
                                        <p:cTn id="14" fill="hold"/>
                                        <p:tgtEl>
                                          <p:spTgt spid="245"/>
                                        </p:tgtEl>
                                        <p:attrNameLst>
                                          <p:attrName>style.visibility</p:attrName>
                                        </p:attrNameLst>
                                      </p:cBhvr>
                                      <p:to>
                                        <p:strVal val="visible"/>
                                      </p:to>
                                    </p:set>
                                    <p:animEffect filter="wipe(left)" transition="in">
                                      <p:cBhvr>
                                        <p:cTn id="15" dur="1000"/>
                                        <p:tgtEl>
                                          <p:spTgt spid="245"/>
                                        </p:tgtEl>
                                      </p:cBhvr>
                                    </p:animEffect>
                                  </p:childTnLst>
                                </p:cTn>
                              </p:par>
                            </p:childTnLst>
                          </p:cTn>
                        </p:par>
                        <p:par>
                          <p:cTn id="16" fill="hold">
                            <p:stCondLst>
                              <p:cond delay="1000"/>
                            </p:stCondLst>
                            <p:childTnLst>
                              <p:par>
                                <p:cTn id="17" presetClass="entr" nodeType="afterEffect" presetSubtype="0" presetID="1" grpId="4" fill="hold">
                                  <p:stCondLst>
                                    <p:cond delay="0"/>
                                  </p:stCondLst>
                                  <p:iterate type="el" backwards="0">
                                    <p:tmAbs val="0"/>
                                  </p:iterate>
                                  <p:childTnLst>
                                    <p:set>
                                      <p:cBhvr>
                                        <p:cTn id="18" fill="hold"/>
                                        <p:tgtEl>
                                          <p:spTgt spid="256"/>
                                        </p:tgtEl>
                                        <p:attrNameLst>
                                          <p:attrName>style.visibility</p:attrName>
                                        </p:attrNameLst>
                                      </p:cBhvr>
                                      <p:to>
                                        <p:strVal val="visible"/>
                                      </p:to>
                                    </p:set>
                                  </p:childTnLst>
                                </p:cTn>
                              </p:par>
                            </p:childTnLst>
                          </p:cTn>
                        </p:par>
                        <p:par>
                          <p:cTn id="19" fill="hold">
                            <p:stCondLst>
                              <p:cond delay="1000"/>
                            </p:stCondLst>
                            <p:childTnLst>
                              <p:par>
                                <p:cTn id="20" presetClass="entr" nodeType="afterEffect" presetSubtype="0" presetID="1" grpId="5" fill="hold">
                                  <p:stCondLst>
                                    <p:cond delay="0"/>
                                  </p:stCondLst>
                                  <p:iterate type="el" backwards="0">
                                    <p:tmAbs val="0"/>
                                  </p:iterate>
                                  <p:childTnLst>
                                    <p:set>
                                      <p:cBhvr>
                                        <p:cTn id="21" fill="hold"/>
                                        <p:tgtEl>
                                          <p:spTgt spid="250"/>
                                        </p:tgtEl>
                                        <p:attrNameLst>
                                          <p:attrName>style.visibility</p:attrName>
                                        </p:attrNameLst>
                                      </p:cBhvr>
                                      <p:to>
                                        <p:strVal val="visible"/>
                                      </p:to>
                                    </p:set>
                                  </p:childTnLst>
                                </p:cTn>
                              </p:par>
                            </p:childTnLst>
                          </p:cTn>
                        </p:par>
                        <p:par>
                          <p:cTn id="22" fill="hold">
                            <p:stCondLst>
                              <p:cond delay="1000"/>
                            </p:stCondLst>
                            <p:childTnLst>
                              <p:par>
                                <p:cTn id="23" presetClass="entr" nodeType="afterEffect" presetSubtype="0" presetID="1" grpId="6" fill="hold">
                                  <p:stCondLst>
                                    <p:cond delay="0"/>
                                  </p:stCondLst>
                                  <p:iterate type="el" backwards="0">
                                    <p:tmAbs val="0"/>
                                  </p:iterate>
                                  <p:childTnLst>
                                    <p:set>
                                      <p:cBhvr>
                                        <p:cTn id="24" fill="hold"/>
                                        <p:tgtEl>
                                          <p:spTgt spid="255"/>
                                        </p:tgtEl>
                                        <p:attrNameLst>
                                          <p:attrName>style.visibility</p:attrName>
                                        </p:attrNameLst>
                                      </p:cBhvr>
                                      <p:to>
                                        <p:strVal val="visible"/>
                                      </p:to>
                                    </p:set>
                                  </p:childTnLst>
                                </p:cTn>
                              </p:par>
                            </p:childTnLst>
                          </p:cTn>
                        </p:par>
                        <p:par>
                          <p:cTn id="25" fill="hold">
                            <p:stCondLst>
                              <p:cond delay="1000"/>
                            </p:stCondLst>
                            <p:childTnLst>
                              <p:par>
                                <p:cTn id="26" presetClass="entr" nodeType="afterEffect" presetSubtype="0" presetID="1" grpId="7" fill="hold">
                                  <p:stCondLst>
                                    <p:cond delay="0"/>
                                  </p:stCondLst>
                                  <p:iterate type="el" backwards="0">
                                    <p:tmAbs val="0"/>
                                  </p:iterate>
                                  <p:childTnLst>
                                    <p:set>
                                      <p:cBhvr>
                                        <p:cTn id="27" fill="hold"/>
                                        <p:tgtEl>
                                          <p:spTgt spid="251"/>
                                        </p:tgtEl>
                                        <p:attrNameLst>
                                          <p:attrName>style.visibility</p:attrName>
                                        </p:attrNameLst>
                                      </p:cBhvr>
                                      <p:to>
                                        <p:strVal val="visible"/>
                                      </p:to>
                                    </p:set>
                                  </p:childTnLst>
                                </p:cTn>
                              </p:par>
                            </p:childTnLst>
                          </p:cTn>
                        </p:par>
                        <p:par>
                          <p:cTn id="28" fill="hold">
                            <p:stCondLst>
                              <p:cond delay="1000"/>
                            </p:stCondLst>
                            <p:childTnLst>
                              <p:par>
                                <p:cTn id="29" presetClass="entr" nodeType="afterEffect" presetSubtype="0" presetID="1" grpId="8" fill="hold">
                                  <p:stCondLst>
                                    <p:cond delay="0"/>
                                  </p:stCondLst>
                                  <p:iterate type="el" backwards="0">
                                    <p:tmAbs val="0"/>
                                  </p:iterate>
                                  <p:childTnLst>
                                    <p:set>
                                      <p:cBhvr>
                                        <p:cTn id="30" fill="hold"/>
                                        <p:tgtEl>
                                          <p:spTgt spid="252"/>
                                        </p:tgtEl>
                                        <p:attrNameLst>
                                          <p:attrName>style.visibility</p:attrName>
                                        </p:attrNameLst>
                                      </p:cBhvr>
                                      <p:to>
                                        <p:strVal val="visible"/>
                                      </p:to>
                                    </p:set>
                                  </p:childTnLst>
                                </p:cTn>
                              </p:par>
                            </p:childTnLst>
                          </p:cTn>
                        </p:par>
                        <p:par>
                          <p:cTn id="31" fill="hold">
                            <p:stCondLst>
                              <p:cond delay="1000"/>
                            </p:stCondLst>
                            <p:childTnLst>
                              <p:par>
                                <p:cTn id="32" presetClass="entr" nodeType="afterEffect" presetSubtype="0" presetID="1" grpId="9" fill="hold">
                                  <p:stCondLst>
                                    <p:cond delay="0"/>
                                  </p:stCondLst>
                                  <p:iterate type="el" backwards="0">
                                    <p:tmAbs val="0"/>
                                  </p:iterate>
                                  <p:childTnLst>
                                    <p:set>
                                      <p:cBhvr>
                                        <p:cTn id="33" fill="hold"/>
                                        <p:tgtEl>
                                          <p:spTgt spid="254"/>
                                        </p:tgtEl>
                                        <p:attrNameLst>
                                          <p:attrName>style.visibility</p:attrName>
                                        </p:attrNameLst>
                                      </p:cBhvr>
                                      <p:to>
                                        <p:strVal val="visible"/>
                                      </p:to>
                                    </p:set>
                                  </p:childTnLst>
                                </p:cTn>
                              </p:par>
                            </p:childTnLst>
                          </p:cTn>
                        </p:par>
                        <p:par>
                          <p:cTn id="34" fill="hold">
                            <p:stCondLst>
                              <p:cond delay="1000"/>
                            </p:stCondLst>
                            <p:childTnLst>
                              <p:par>
                                <p:cTn id="35" presetClass="entr" nodeType="afterEffect" presetSubtype="0" presetID="1" grpId="10" fill="hold">
                                  <p:stCondLst>
                                    <p:cond delay="0"/>
                                  </p:stCondLst>
                                  <p:iterate type="el" backwards="0">
                                    <p:tmAbs val="0"/>
                                  </p:iterate>
                                  <p:childTnLst>
                                    <p:set>
                                      <p:cBhvr>
                                        <p:cTn id="36" fill="hold"/>
                                        <p:tgtEl>
                                          <p:spTgt spid="25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32" presetID="4" grpId="11" fill="hold">
                                  <p:stCondLst>
                                    <p:cond delay="0"/>
                                  </p:stCondLst>
                                  <p:iterate type="el" backwards="0">
                                    <p:tmAbs val="0"/>
                                  </p:iterate>
                                  <p:childTnLst>
                                    <p:set>
                                      <p:cBhvr>
                                        <p:cTn id="40" fill="hold"/>
                                        <p:tgtEl>
                                          <p:spTgt spid="246"/>
                                        </p:tgtEl>
                                        <p:attrNameLst>
                                          <p:attrName>style.visibility</p:attrName>
                                        </p:attrNameLst>
                                      </p:cBhvr>
                                      <p:to>
                                        <p:strVal val="visible"/>
                                      </p:to>
                                    </p:set>
                                    <p:animEffect filter="box(out)" transition="in">
                                      <p:cBhvr>
                                        <p:cTn id="41" dur="1000"/>
                                        <p:tgtEl>
                                          <p:spTgt spid="246"/>
                                        </p:tgtEl>
                                      </p:cBhvr>
                                    </p:animEffect>
                                  </p:childTnLst>
                                </p:cTn>
                              </p:par>
                            </p:childTnLst>
                          </p:cTn>
                        </p:par>
                        <p:par>
                          <p:cTn id="42" fill="hold">
                            <p:stCondLst>
                              <p:cond delay="1000"/>
                            </p:stCondLst>
                            <p:childTnLst>
                              <p:par>
                                <p:cTn id="43" presetClass="entr" nodeType="afterEffect" presetSubtype="0" presetID="1" grpId="12" fill="hold">
                                  <p:stCondLst>
                                    <p:cond delay="0"/>
                                  </p:stCondLst>
                                  <p:iterate type="el" backwards="0">
                                    <p:tmAbs val="0"/>
                                  </p:iterate>
                                  <p:childTnLst>
                                    <p:set>
                                      <p:cBhvr>
                                        <p:cTn id="44" fill="hold"/>
                                        <p:tgtEl>
                                          <p:spTgt spid="2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6" grpId="4"/>
      <p:bldP build="whole" bldLvl="1" animBg="1" rev="0" advAuto="0" spid="253" grpId="10"/>
      <p:bldP build="whole" bldLvl="1" animBg="1" rev="0" advAuto="0" spid="244" grpId="1"/>
      <p:bldP build="whole" bldLvl="1" animBg="1" rev="0" advAuto="0" spid="251" grpId="7"/>
      <p:bldP build="whole" bldLvl="1" animBg="1" rev="0" advAuto="0" spid="249" grpId="2"/>
      <p:bldP build="whole" bldLvl="1" animBg="1" rev="0" advAuto="0" spid="252" grpId="8"/>
      <p:bldP build="whole" bldLvl="1" animBg="1" rev="0" advAuto="0" spid="246" grpId="11"/>
      <p:bldP build="whole" bldLvl="1" animBg="1" rev="0" advAuto="0" spid="245" grpId="3"/>
      <p:bldP build="whole" bldLvl="1" animBg="1" rev="0" advAuto="0" spid="257" grpId="12"/>
      <p:bldP build="whole" bldLvl="1" animBg="1" rev="0" advAuto="0" spid="250" grpId="5"/>
      <p:bldP build="whole" bldLvl="1" animBg="1" rev="0" advAuto="0" spid="254" grpId="9"/>
      <p:bldP build="whole" bldLvl="1" animBg="1" rev="0" advAuto="0" spid="255" grpId="6"/>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Title 5"/>
          <p:cNvSpPr txBox="1"/>
          <p:nvPr>
            <p:ph type="title"/>
          </p:nvPr>
        </p:nvSpPr>
        <p:spPr>
          <a:xfrm>
            <a:off x="457202" y="1847862"/>
            <a:ext cx="8037515" cy="1021556"/>
          </a:xfrm>
          <a:prstGeom prst="rect">
            <a:avLst/>
          </a:prstGeom>
        </p:spPr>
        <p:txBody>
          <a:bodyPr/>
          <a:lstStyle>
            <a:lvl1pPr algn="ctr" defTabSz="308609">
              <a:defRPr sz="4500"/>
            </a:lvl1pPr>
          </a:lstStyle>
          <a:p>
            <a:pPr/>
            <a:r>
              <a:t>Research Methodology </a:t>
            </a:r>
          </a:p>
        </p:txBody>
      </p:sp>
      <p:sp>
        <p:nvSpPr>
          <p:cNvPr id="260" name="Slide Number Placeholder 4"/>
          <p:cNvSpPr txBox="1"/>
          <p:nvPr>
            <p:ph type="sldNum" sz="quarter" idx="4294967295"/>
          </p:nvPr>
        </p:nvSpPr>
        <p:spPr>
          <a:xfrm>
            <a:off x="8850405" y="106362"/>
            <a:ext cx="168090" cy="165101"/>
          </a:xfrm>
          <a:prstGeom prst="rect">
            <a:avLst/>
          </a:prstGeom>
          <a:extLst>
            <a:ext uri="{C572A759-6A51-4108-AA02-DFA0A04FC94B}">
              <ma14:wrappingTextBoxFlag xmlns:ma14="http://schemas.microsoft.com/office/mac/drawingml/2011/main" val="1"/>
            </a:ext>
          </a:extLst>
        </p:spPr>
        <p:txBody>
          <a:bodyPr lIns="0" tIns="0" rIns="0" bIns="0"/>
          <a:lstStyle/>
          <a:p>
            <a:pPr/>
            <a:fld id="{86CB4B4D-7CA3-9044-876B-883B54F8677D}" type="slidenum"/>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Methodology"/>
          <p:cNvSpPr txBox="1"/>
          <p:nvPr/>
        </p:nvSpPr>
        <p:spPr>
          <a:xfrm>
            <a:off x="431800" y="546449"/>
            <a:ext cx="8229600" cy="55277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342900">
              <a:defRPr b="1" sz="3000">
                <a:solidFill>
                  <a:srgbClr val="00C1D4"/>
                </a:solidFill>
                <a:latin typeface="Poppins SemiBold"/>
                <a:ea typeface="Poppins SemiBold"/>
                <a:cs typeface="Poppins SemiBold"/>
                <a:sym typeface="Poppins SemiBold"/>
              </a:defRPr>
            </a:lvl1pPr>
          </a:lstStyle>
          <a:p>
            <a:pPr/>
            <a:r>
              <a:t>Methodology</a:t>
            </a:r>
          </a:p>
        </p:txBody>
      </p:sp>
      <p:pic>
        <p:nvPicPr>
          <p:cNvPr id="263" name="methodology_skizze.jpeg" descr="methodology_skizze.jpeg"/>
          <p:cNvPicPr>
            <a:picLocks noChangeAspect="1"/>
          </p:cNvPicPr>
          <p:nvPr/>
        </p:nvPicPr>
        <p:blipFill>
          <a:blip r:embed="rId2">
            <a:extLst/>
          </a:blip>
          <a:stretch>
            <a:fillRect/>
          </a:stretch>
        </p:blipFill>
        <p:spPr>
          <a:xfrm>
            <a:off x="346123" y="1262873"/>
            <a:ext cx="8229601" cy="3668142"/>
          </a:xfrm>
          <a:prstGeom prst="rect">
            <a:avLst/>
          </a:prstGeom>
          <a:ln w="12700">
            <a:miter lim="400000"/>
          </a:ln>
        </p:spPr>
      </p:pic>
      <p:sp>
        <p:nvSpPr>
          <p:cNvPr id="264" name="Text Placeholder 3"/>
          <p:cNvSpPr/>
          <p:nvPr/>
        </p:nvSpPr>
        <p:spPr>
          <a:xfrm>
            <a:off x="458787" y="1043627"/>
            <a:ext cx="8228012" cy="38372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defTabSz="342900">
              <a:spcBef>
                <a:spcPts val="500"/>
              </a:spcBef>
              <a:defRPr b="1" sz="2400">
                <a:solidFill>
                  <a:srgbClr val="FF4F4F"/>
                </a:solidFill>
                <a:latin typeface="Poppins SemiBold"/>
                <a:ea typeface="Poppins SemiBold"/>
                <a:cs typeface="Poppins SemiBold"/>
                <a:sym typeface="Poppins SemiBold"/>
              </a:defRPr>
            </a:lvl1pPr>
          </a:lstStyle>
          <a:p>
            <a:pPr/>
            <a:r>
              <a:t>Overview</a:t>
            </a:r>
          </a:p>
        </p:txBody>
      </p:sp>
      <p:sp>
        <p:nvSpPr>
          <p:cNvPr id="265" name="[1]"/>
          <p:cNvSpPr txBox="1"/>
          <p:nvPr/>
        </p:nvSpPr>
        <p:spPr>
          <a:xfrm>
            <a:off x="4280823" y="4621642"/>
            <a:ext cx="260622" cy="22570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a:lvl1pPr>
          </a:lstStyle>
          <a:p>
            <a:pPr/>
            <a:r>
              <a:t>[1]</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263"/>
                                        </p:tgtEl>
                                        <p:attrNameLst>
                                          <p:attrName>style.visibility</p:attrName>
                                        </p:attrNameLst>
                                      </p:cBhvr>
                                      <p:to>
                                        <p:strVal val="visible"/>
                                      </p:to>
                                    </p:set>
                                    <p:animEffect filter="wipe(left)" transition="in">
                                      <p:cBhvr>
                                        <p:cTn id="7" dur="500"/>
                                        <p:tgtEl>
                                          <p:spTgt spid="263"/>
                                        </p:tgtEl>
                                      </p:cBhvr>
                                    </p:animEffect>
                                  </p:childTnLst>
                                </p:cTn>
                              </p:par>
                            </p:childTnLst>
                          </p:cTn>
                        </p:par>
                        <p:par>
                          <p:cTn id="8" fill="hold">
                            <p:stCondLst>
                              <p:cond delay="500"/>
                            </p:stCondLst>
                            <p:childTnLst>
                              <p:par>
                                <p:cTn id="9" presetClass="entr" nodeType="afterEffect" presetSubtype="0" presetID="1" grpId="2" fill="hold">
                                  <p:stCondLst>
                                    <p:cond delay="0"/>
                                  </p:stCondLst>
                                  <p:iterate type="el" backwards="0">
                                    <p:tmAbs val="0"/>
                                  </p:iterate>
                                  <p:childTnLst>
                                    <p:set>
                                      <p:cBhvr>
                                        <p:cTn id="10" fill="hold"/>
                                        <p:tgtEl>
                                          <p:spTgt spid="2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3" grpId="1"/>
      <p:bldP build="whole" bldLvl="1" animBg="1" rev="0" advAuto="0" spid="265" grpId="2"/>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Methodology"/>
          <p:cNvSpPr txBox="1"/>
          <p:nvPr/>
        </p:nvSpPr>
        <p:spPr>
          <a:xfrm>
            <a:off x="419100" y="546449"/>
            <a:ext cx="8229600" cy="55277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342900">
              <a:defRPr b="1" sz="3000">
                <a:solidFill>
                  <a:srgbClr val="00C1D4"/>
                </a:solidFill>
                <a:latin typeface="Poppins SemiBold"/>
                <a:ea typeface="Poppins SemiBold"/>
                <a:cs typeface="Poppins SemiBold"/>
                <a:sym typeface="Poppins SemiBold"/>
              </a:defRPr>
            </a:lvl1pPr>
          </a:lstStyle>
          <a:p>
            <a:pPr/>
            <a:r>
              <a:t>Methodology</a:t>
            </a:r>
          </a:p>
        </p:txBody>
      </p:sp>
      <p:sp>
        <p:nvSpPr>
          <p:cNvPr id="268" name="„gpt-3.5-turbo“ engine…"/>
          <p:cNvSpPr txBox="1"/>
          <p:nvPr>
            <p:ph type="body" sz="half" idx="1"/>
          </p:nvPr>
        </p:nvSpPr>
        <p:spPr>
          <a:xfrm>
            <a:off x="409225" y="1754388"/>
            <a:ext cx="3850802" cy="2901434"/>
          </a:xfrm>
          <a:prstGeom prst="rect">
            <a:avLst/>
          </a:prstGeom>
        </p:spPr>
        <p:txBody>
          <a:bodyPr/>
          <a:lstStyle/>
          <a:p>
            <a:pPr marL="257175" indent="-257175">
              <a:spcBef>
                <a:spcPts val="500"/>
              </a:spcBef>
              <a:buSzPct val="100000"/>
              <a:buFont typeface="Arial"/>
              <a:buChar char="•"/>
              <a:defRPr b="0" sz="2400">
                <a:solidFill>
                  <a:srgbClr val="000000"/>
                </a:solidFill>
                <a:latin typeface="Poppins"/>
                <a:ea typeface="Poppins"/>
                <a:cs typeface="Poppins"/>
                <a:sym typeface="Poppins"/>
              </a:defRPr>
            </a:pPr>
            <a:r>
              <a:t>„gpt-3.5-turbo“ engine</a:t>
            </a:r>
          </a:p>
          <a:p>
            <a:pPr marL="257175" indent="-257175">
              <a:spcBef>
                <a:spcPts val="500"/>
              </a:spcBef>
              <a:buSzPct val="100000"/>
              <a:buFont typeface="Arial"/>
              <a:buChar char="•"/>
              <a:defRPr b="0" sz="2400">
                <a:solidFill>
                  <a:srgbClr val="000000"/>
                </a:solidFill>
                <a:latin typeface="Poppins"/>
                <a:ea typeface="Poppins"/>
                <a:cs typeface="Poppins"/>
                <a:sym typeface="Poppins"/>
              </a:defRPr>
            </a:pPr>
            <a:r>
              <a:t>Updated version GPT-3 from OpenAI</a:t>
            </a:r>
          </a:p>
          <a:p>
            <a:pPr marL="257175" indent="-257175">
              <a:spcBef>
                <a:spcPts val="500"/>
              </a:spcBef>
              <a:buSzPct val="100000"/>
              <a:buFont typeface="Arial"/>
              <a:buChar char="•"/>
              <a:defRPr b="0" sz="2400">
                <a:solidFill>
                  <a:srgbClr val="000000"/>
                </a:solidFill>
                <a:latin typeface="Poppins"/>
                <a:ea typeface="Poppins"/>
                <a:cs typeface="Poppins"/>
                <a:sym typeface="Poppins"/>
              </a:defRPr>
            </a:pPr>
            <a:r>
              <a:t>lower cost than other OpenAI’s models</a:t>
            </a:r>
          </a:p>
          <a:p>
            <a:pPr marL="257175" indent="-257175">
              <a:spcBef>
                <a:spcPts val="500"/>
              </a:spcBef>
              <a:buSzPct val="100000"/>
              <a:buFont typeface="Arial"/>
              <a:buChar char="•"/>
              <a:defRPr b="0" sz="2400">
                <a:solidFill>
                  <a:srgbClr val="000000"/>
                </a:solidFill>
                <a:latin typeface="Poppins"/>
                <a:ea typeface="Poppins"/>
                <a:cs typeface="Poppins"/>
                <a:sym typeface="Poppins"/>
              </a:defRPr>
            </a:pPr>
            <a:r>
              <a:t>Improved performance </a:t>
            </a:r>
          </a:p>
        </p:txBody>
      </p:sp>
      <p:sp>
        <p:nvSpPr>
          <p:cNvPr id="269" name="Text Placeholder 3"/>
          <p:cNvSpPr/>
          <p:nvPr/>
        </p:nvSpPr>
        <p:spPr>
          <a:xfrm>
            <a:off x="458787" y="1043627"/>
            <a:ext cx="8228012" cy="38372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defTabSz="342900">
              <a:spcBef>
                <a:spcPts val="500"/>
              </a:spcBef>
              <a:defRPr b="1" sz="2400">
                <a:solidFill>
                  <a:srgbClr val="FF4F4F"/>
                </a:solidFill>
                <a:latin typeface="Poppins SemiBold"/>
                <a:ea typeface="Poppins SemiBold"/>
                <a:cs typeface="Poppins SemiBold"/>
                <a:sym typeface="Poppins SemiBold"/>
              </a:defRPr>
            </a:lvl1pPr>
          </a:lstStyle>
          <a:p>
            <a:pPr/>
            <a:r>
              <a:t>LLM model</a:t>
            </a:r>
          </a:p>
        </p:txBody>
      </p:sp>
      <p:pic>
        <p:nvPicPr>
          <p:cNvPr id="270" name="Bild" descr="Bild"/>
          <p:cNvPicPr>
            <a:picLocks noChangeAspect="1"/>
          </p:cNvPicPr>
          <p:nvPr/>
        </p:nvPicPr>
        <p:blipFill>
          <a:blip r:embed="rId2">
            <a:extLst/>
          </a:blip>
          <a:stretch>
            <a:fillRect/>
          </a:stretch>
        </p:blipFill>
        <p:spPr>
          <a:xfrm>
            <a:off x="4608401" y="1493614"/>
            <a:ext cx="4370648" cy="2709802"/>
          </a:xfrm>
          <a:prstGeom prst="rect">
            <a:avLst/>
          </a:prstGeom>
          <a:ln w="12700">
            <a:miter lim="400000"/>
          </a:ln>
        </p:spPr>
      </p:pic>
      <p:sp>
        <p:nvSpPr>
          <p:cNvPr id="271" name="[11]"/>
          <p:cNvSpPr txBox="1"/>
          <p:nvPr/>
        </p:nvSpPr>
        <p:spPr>
          <a:xfrm>
            <a:off x="6628011" y="4202514"/>
            <a:ext cx="331427" cy="22570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a:lvl1pPr>
          </a:lstStyle>
          <a:p>
            <a:pPr/>
            <a:r>
              <a:t>[11]</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Methodology"/>
          <p:cNvSpPr txBox="1"/>
          <p:nvPr/>
        </p:nvSpPr>
        <p:spPr>
          <a:xfrm>
            <a:off x="284478" y="546449"/>
            <a:ext cx="8229601" cy="55277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342900">
              <a:defRPr b="1" sz="3000">
                <a:solidFill>
                  <a:srgbClr val="00C1D4"/>
                </a:solidFill>
                <a:latin typeface="Poppins SemiBold"/>
                <a:ea typeface="Poppins SemiBold"/>
                <a:cs typeface="Poppins SemiBold"/>
                <a:sym typeface="Poppins SemiBold"/>
              </a:defRPr>
            </a:lvl1pPr>
          </a:lstStyle>
          <a:p>
            <a:pPr/>
            <a:r>
              <a:t>Methodology</a:t>
            </a:r>
          </a:p>
        </p:txBody>
      </p:sp>
      <p:sp>
        <p:nvSpPr>
          <p:cNvPr id="274" name="Text Placeholder 9"/>
          <p:cNvSpPr/>
          <p:nvPr/>
        </p:nvSpPr>
        <p:spPr>
          <a:xfrm>
            <a:off x="5146649" y="2103620"/>
            <a:ext cx="3924026" cy="782717"/>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253745">
              <a:spcBef>
                <a:spcPts val="300"/>
              </a:spcBef>
              <a:defRPr b="1" sz="1332">
                <a:latin typeface="Poppins"/>
                <a:ea typeface="Poppins"/>
                <a:cs typeface="Poppins"/>
                <a:sym typeface="Poppins"/>
              </a:defRPr>
            </a:pPr>
            <a:r>
              <a:t>Prompt 2: provide a detailed code review of the following code snippet</a:t>
            </a:r>
            <a:r>
              <a:rPr u="sng">
                <a:solidFill>
                  <a:schemeClr val="accent2"/>
                </a:solidFill>
              </a:rPr>
              <a:t>, and focus on security aspects </a:t>
            </a:r>
            <a:r>
              <a:t>(followed by the code snippet) </a:t>
            </a:r>
          </a:p>
        </p:txBody>
      </p:sp>
      <p:sp>
        <p:nvSpPr>
          <p:cNvPr id="275" name="Text Placeholder 9"/>
          <p:cNvSpPr/>
          <p:nvPr/>
        </p:nvSpPr>
        <p:spPr>
          <a:xfrm>
            <a:off x="73325" y="2103169"/>
            <a:ext cx="3924066" cy="78361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288035">
              <a:spcBef>
                <a:spcPts val="300"/>
              </a:spcBef>
              <a:defRPr b="1" sz="1512">
                <a:latin typeface="Poppins"/>
                <a:ea typeface="Poppins"/>
                <a:cs typeface="Poppins"/>
                <a:sym typeface="Poppins"/>
              </a:defRPr>
            </a:lvl1pPr>
          </a:lstStyle>
          <a:p>
            <a:pPr/>
            <a:r>
              <a:t>Prompt 1: provide a detailed code review of the following code snippet (followed by the code snippet) </a:t>
            </a:r>
          </a:p>
        </p:txBody>
      </p:sp>
      <p:sp>
        <p:nvSpPr>
          <p:cNvPr id="276" name="System messages"/>
          <p:cNvSpPr txBox="1"/>
          <p:nvPr/>
        </p:nvSpPr>
        <p:spPr>
          <a:xfrm>
            <a:off x="3716871" y="2971309"/>
            <a:ext cx="1710257" cy="3330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System messages</a:t>
            </a:r>
          </a:p>
        </p:txBody>
      </p:sp>
      <p:sp>
        <p:nvSpPr>
          <p:cNvPr id="277" name="Text Placeholder 3"/>
          <p:cNvSpPr/>
          <p:nvPr/>
        </p:nvSpPr>
        <p:spPr>
          <a:xfrm>
            <a:off x="3518435" y="1848905"/>
            <a:ext cx="1844985" cy="21272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gn="ctr" defTabSz="281177">
              <a:spcBef>
                <a:spcPts val="400"/>
              </a:spcBef>
              <a:defRPr b="1" sz="1476">
                <a:solidFill>
                  <a:schemeClr val="accent1">
                    <a:satOff val="-4409"/>
                    <a:lumOff val="-10509"/>
                  </a:schemeClr>
                </a:solidFill>
                <a:latin typeface="Poppins SemiBold"/>
                <a:ea typeface="Poppins SemiBold"/>
                <a:cs typeface="Poppins SemiBold"/>
                <a:sym typeface="Poppins SemiBold"/>
              </a:defRPr>
            </a:lvl1pPr>
          </a:lstStyle>
          <a:p>
            <a:pPr/>
            <a:r>
              <a:t>Prompt Creating</a:t>
            </a:r>
          </a:p>
        </p:txBody>
      </p:sp>
      <p:sp>
        <p:nvSpPr>
          <p:cNvPr id="278" name="Text Placeholder 3"/>
          <p:cNvSpPr/>
          <p:nvPr/>
        </p:nvSpPr>
        <p:spPr>
          <a:xfrm>
            <a:off x="329664" y="1076286"/>
            <a:ext cx="4986095" cy="38372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defTabSz="342900">
              <a:spcBef>
                <a:spcPts val="500"/>
              </a:spcBef>
              <a:defRPr b="1" sz="2400">
                <a:solidFill>
                  <a:srgbClr val="FF4F4F"/>
                </a:solidFill>
                <a:latin typeface="Poppins SemiBold"/>
                <a:ea typeface="Poppins SemiBold"/>
                <a:cs typeface="Poppins SemiBold"/>
                <a:sym typeface="Poppins SemiBold"/>
              </a:defRPr>
            </a:lvl1pPr>
          </a:lstStyle>
          <a:p>
            <a:pPr/>
            <a:r>
              <a:t>Code Review Generation Process</a:t>
            </a:r>
          </a:p>
        </p:txBody>
      </p:sp>
      <p:sp>
        <p:nvSpPr>
          <p:cNvPr id="279" name="[5]"/>
          <p:cNvSpPr txBox="1"/>
          <p:nvPr/>
        </p:nvSpPr>
        <p:spPr>
          <a:xfrm>
            <a:off x="4310617" y="4400958"/>
            <a:ext cx="260621" cy="22570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a:lvl1pPr>
          </a:lstStyle>
          <a:p>
            <a:pPr/>
            <a:r>
              <a:t>[5]</a:t>
            </a:r>
          </a:p>
        </p:txBody>
      </p:sp>
      <p:pic>
        <p:nvPicPr>
          <p:cNvPr id="280" name="Bildschirmfoto 2023-07-02 um 14.30.17.png" descr="Bildschirmfoto 2023-07-02 um 14.30.17.png"/>
          <p:cNvPicPr>
            <a:picLocks noChangeAspect="1"/>
          </p:cNvPicPr>
          <p:nvPr/>
        </p:nvPicPr>
        <p:blipFill>
          <a:blip r:embed="rId2">
            <a:extLst/>
          </a:blip>
          <a:stretch>
            <a:fillRect/>
          </a:stretch>
        </p:blipFill>
        <p:spPr>
          <a:xfrm>
            <a:off x="-1" y="3317218"/>
            <a:ext cx="9144001" cy="1070919"/>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75"/>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1" presetID="22" grpId="3" fill="hold">
                                  <p:stCondLst>
                                    <p:cond delay="0"/>
                                  </p:stCondLst>
                                  <p:iterate type="el" backwards="0">
                                    <p:tmAbs val="0"/>
                                  </p:iterate>
                                  <p:childTnLst>
                                    <p:set>
                                      <p:cBhvr>
                                        <p:cTn id="13" fill="hold"/>
                                        <p:tgtEl>
                                          <p:spTgt spid="276"/>
                                        </p:tgtEl>
                                        <p:attrNameLst>
                                          <p:attrName>style.visibility</p:attrName>
                                        </p:attrNameLst>
                                      </p:cBhvr>
                                      <p:to>
                                        <p:strVal val="visible"/>
                                      </p:to>
                                    </p:set>
                                    <p:animEffect filter="wipe(up)" transition="in">
                                      <p:cBhvr>
                                        <p:cTn id="14" dur="600"/>
                                        <p:tgtEl>
                                          <p:spTgt spid="276"/>
                                        </p:tgtEl>
                                      </p:cBhvr>
                                    </p:animEffect>
                                  </p:childTnLst>
                                </p:cTn>
                              </p:par>
                            </p:childTnLst>
                          </p:cTn>
                        </p:par>
                        <p:par>
                          <p:cTn id="15" fill="hold">
                            <p:stCondLst>
                              <p:cond delay="600"/>
                            </p:stCondLst>
                            <p:childTnLst>
                              <p:par>
                                <p:cTn id="16" presetClass="entr" nodeType="afterEffect" presetSubtype="1" presetID="22" grpId="4" fill="hold">
                                  <p:stCondLst>
                                    <p:cond delay="0"/>
                                  </p:stCondLst>
                                  <p:iterate type="el" backwards="0">
                                    <p:tmAbs val="0"/>
                                  </p:iterate>
                                  <p:childTnLst>
                                    <p:set>
                                      <p:cBhvr>
                                        <p:cTn id="17" fill="hold"/>
                                        <p:tgtEl>
                                          <p:spTgt spid="280"/>
                                        </p:tgtEl>
                                        <p:attrNameLst>
                                          <p:attrName>style.visibility</p:attrName>
                                        </p:attrNameLst>
                                      </p:cBhvr>
                                      <p:to>
                                        <p:strVal val="visible"/>
                                      </p:to>
                                    </p:set>
                                    <p:animEffect filter="wipe(up)" transition="in">
                                      <p:cBhvr>
                                        <p:cTn id="18" dur="600"/>
                                        <p:tgtEl>
                                          <p:spTgt spid="280"/>
                                        </p:tgtEl>
                                      </p:cBhvr>
                                    </p:animEffect>
                                  </p:childTnLst>
                                </p:cTn>
                              </p:par>
                            </p:childTnLst>
                          </p:cTn>
                        </p:par>
                        <p:par>
                          <p:cTn id="19" fill="hold">
                            <p:stCondLst>
                              <p:cond delay="1200"/>
                            </p:stCondLst>
                            <p:childTnLst>
                              <p:par>
                                <p:cTn id="20" presetClass="entr" nodeType="afterEffect" presetSubtype="0" presetID="1" grpId="5" fill="hold">
                                  <p:stCondLst>
                                    <p:cond delay="0"/>
                                  </p:stCondLst>
                                  <p:iterate type="el" backwards="0">
                                    <p:tmAbs val="0"/>
                                  </p:iterate>
                                  <p:childTnLst>
                                    <p:set>
                                      <p:cBhvr>
                                        <p:cTn id="21" fill="hold"/>
                                        <p:tgtEl>
                                          <p:spTgt spid="27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8" presetID="22" grpId="6" fill="hold">
                                  <p:stCondLst>
                                    <p:cond delay="0"/>
                                  </p:stCondLst>
                                  <p:iterate type="el" backwards="0">
                                    <p:tmAbs val="0"/>
                                  </p:iterate>
                                  <p:childTnLst>
                                    <p:set>
                                      <p:cBhvr>
                                        <p:cTn id="25" fill="hold"/>
                                        <p:tgtEl>
                                          <p:spTgt spid="274"/>
                                        </p:tgtEl>
                                        <p:attrNameLst>
                                          <p:attrName>style.visibility</p:attrName>
                                        </p:attrNameLst>
                                      </p:cBhvr>
                                      <p:to>
                                        <p:strVal val="visible"/>
                                      </p:to>
                                    </p:set>
                                    <p:animEffect filter="wipe(left)" transition="in">
                                      <p:cBhvr>
                                        <p:cTn id="26" dur="1000"/>
                                        <p:tgtEl>
                                          <p:spTgt spid="2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7" grpId="1"/>
      <p:bldP build="whole" bldLvl="1" animBg="1" rev="0" advAuto="0" spid="280" grpId="4"/>
      <p:bldP build="whole" bldLvl="1" animBg="1" rev="0" advAuto="0" spid="274" grpId="6"/>
      <p:bldP build="whole" bldLvl="1" animBg="1" rev="0" advAuto="0" spid="275" grpId="2"/>
      <p:bldP build="whole" bldLvl="1" animBg="1" rev="0" advAuto="0" spid="276" grpId="3"/>
      <p:bldP build="whole" bldLvl="1" animBg="1" rev="0" advAuto="0" spid="279" grpId="5"/>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Methodology"/>
          <p:cNvSpPr txBox="1"/>
          <p:nvPr/>
        </p:nvSpPr>
        <p:spPr>
          <a:xfrm>
            <a:off x="431800" y="546449"/>
            <a:ext cx="8229600" cy="55277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342900">
              <a:defRPr b="1" sz="3000">
                <a:solidFill>
                  <a:srgbClr val="00C1D4"/>
                </a:solidFill>
                <a:latin typeface="Poppins SemiBold"/>
                <a:ea typeface="Poppins SemiBold"/>
                <a:cs typeface="Poppins SemiBold"/>
                <a:sym typeface="Poppins SemiBold"/>
              </a:defRPr>
            </a:lvl1pPr>
          </a:lstStyle>
          <a:p>
            <a:pPr/>
            <a:r>
              <a:t>Methodology</a:t>
            </a:r>
          </a:p>
        </p:txBody>
      </p:sp>
      <p:sp>
        <p:nvSpPr>
          <p:cNvPr id="283" name="Text Placeholder 3"/>
          <p:cNvSpPr/>
          <p:nvPr/>
        </p:nvSpPr>
        <p:spPr>
          <a:xfrm>
            <a:off x="458787" y="1043627"/>
            <a:ext cx="8228012" cy="38372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defTabSz="342900">
              <a:spcBef>
                <a:spcPts val="500"/>
              </a:spcBef>
              <a:defRPr b="1" sz="2400">
                <a:solidFill>
                  <a:srgbClr val="FF4F4F"/>
                </a:solidFill>
                <a:latin typeface="Poppins SemiBold"/>
                <a:ea typeface="Poppins SemiBold"/>
                <a:cs typeface="Poppins SemiBold"/>
                <a:sym typeface="Poppins SemiBold"/>
              </a:defRPr>
            </a:lvl1pPr>
          </a:lstStyle>
          <a:p>
            <a:pPr/>
            <a:r>
              <a:t>Evaluation Metrics</a:t>
            </a:r>
          </a:p>
        </p:txBody>
      </p:sp>
      <p:pic>
        <p:nvPicPr>
          <p:cNvPr id="284" name="Bildschirmfoto 2023-06-27 um 23.50.51.png" descr="Bildschirmfoto 2023-06-27 um 23.50.51.png"/>
          <p:cNvPicPr>
            <a:picLocks noChangeAspect="1"/>
          </p:cNvPicPr>
          <p:nvPr/>
        </p:nvPicPr>
        <p:blipFill>
          <a:blip r:embed="rId2">
            <a:extLst/>
          </a:blip>
          <a:stretch>
            <a:fillRect/>
          </a:stretch>
        </p:blipFill>
        <p:spPr>
          <a:xfrm>
            <a:off x="281392" y="2291705"/>
            <a:ext cx="2222501" cy="685801"/>
          </a:xfrm>
          <a:prstGeom prst="rect">
            <a:avLst/>
          </a:prstGeom>
          <a:ln w="12700">
            <a:miter lim="400000"/>
          </a:ln>
        </p:spPr>
      </p:pic>
      <p:pic>
        <p:nvPicPr>
          <p:cNvPr id="285" name="Bildschirmfoto 2023-06-27 um 23.50.58.png" descr="Bildschirmfoto 2023-06-27 um 23.50.58.png"/>
          <p:cNvPicPr>
            <a:picLocks noChangeAspect="1"/>
          </p:cNvPicPr>
          <p:nvPr/>
        </p:nvPicPr>
        <p:blipFill>
          <a:blip r:embed="rId3">
            <a:extLst/>
          </a:blip>
          <a:stretch>
            <a:fillRect/>
          </a:stretch>
        </p:blipFill>
        <p:spPr>
          <a:xfrm>
            <a:off x="298320" y="1589986"/>
            <a:ext cx="1955801" cy="698501"/>
          </a:xfrm>
          <a:prstGeom prst="rect">
            <a:avLst/>
          </a:prstGeom>
          <a:ln w="12700">
            <a:miter lim="400000"/>
          </a:ln>
        </p:spPr>
      </p:pic>
      <p:pic>
        <p:nvPicPr>
          <p:cNvPr id="286" name="Bildschirmfoto 2023-06-27 um 23.51.08.png" descr="Bildschirmfoto 2023-06-27 um 23.51.08.png"/>
          <p:cNvPicPr>
            <a:picLocks noChangeAspect="1"/>
          </p:cNvPicPr>
          <p:nvPr/>
        </p:nvPicPr>
        <p:blipFill>
          <a:blip r:embed="rId4">
            <a:extLst/>
          </a:blip>
          <a:stretch>
            <a:fillRect/>
          </a:stretch>
        </p:blipFill>
        <p:spPr>
          <a:xfrm>
            <a:off x="195877" y="3008748"/>
            <a:ext cx="3556001" cy="698501"/>
          </a:xfrm>
          <a:prstGeom prst="rect">
            <a:avLst/>
          </a:prstGeom>
          <a:ln w="12700">
            <a:miter lim="400000"/>
          </a:ln>
        </p:spPr>
      </p:pic>
      <p:pic>
        <p:nvPicPr>
          <p:cNvPr id="287" name="Bildschirmfoto 2023-06-27 um 23.51.14.png" descr="Bildschirmfoto 2023-06-27 um 23.51.14.png"/>
          <p:cNvPicPr>
            <a:picLocks noChangeAspect="1"/>
          </p:cNvPicPr>
          <p:nvPr/>
        </p:nvPicPr>
        <p:blipFill>
          <a:blip r:embed="rId5">
            <a:extLst/>
          </a:blip>
          <a:stretch>
            <a:fillRect/>
          </a:stretch>
        </p:blipFill>
        <p:spPr>
          <a:xfrm>
            <a:off x="272077" y="3738491"/>
            <a:ext cx="3403601" cy="711201"/>
          </a:xfrm>
          <a:prstGeom prst="rect">
            <a:avLst/>
          </a:prstGeom>
          <a:ln w="12700">
            <a:miter lim="400000"/>
          </a:ln>
        </p:spPr>
      </p:pic>
      <p:sp>
        <p:nvSpPr>
          <p:cNvPr id="288" name="Confusion matrix"/>
          <p:cNvSpPr txBox="1"/>
          <p:nvPr/>
        </p:nvSpPr>
        <p:spPr>
          <a:xfrm>
            <a:off x="5503286" y="1349984"/>
            <a:ext cx="1687152" cy="3330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Confusion matrix</a:t>
            </a:r>
          </a:p>
        </p:txBody>
      </p:sp>
      <p:pic>
        <p:nvPicPr>
          <p:cNvPr id="289" name="Bild" descr="Bild"/>
          <p:cNvPicPr>
            <a:picLocks noChangeAspect="1"/>
          </p:cNvPicPr>
          <p:nvPr/>
        </p:nvPicPr>
        <p:blipFill>
          <a:blip r:embed="rId6">
            <a:extLst/>
          </a:blip>
          <a:stretch>
            <a:fillRect/>
          </a:stretch>
        </p:blipFill>
        <p:spPr>
          <a:xfrm>
            <a:off x="4989375" y="1703958"/>
            <a:ext cx="2714975" cy="2615160"/>
          </a:xfrm>
          <a:prstGeom prst="rect">
            <a:avLst/>
          </a:prstGeom>
          <a:ln w="12700">
            <a:miter lim="400000"/>
          </a:ln>
        </p:spPr>
      </p:pic>
      <p:sp>
        <p:nvSpPr>
          <p:cNvPr id="290" name="[12]"/>
          <p:cNvSpPr txBox="1"/>
          <p:nvPr/>
        </p:nvSpPr>
        <p:spPr>
          <a:xfrm>
            <a:off x="7794904" y="4554478"/>
            <a:ext cx="331427" cy="22570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a:lvl1pPr>
          </a:lstStyle>
          <a:p>
            <a:pPr/>
            <a:r>
              <a:t>[12]</a:t>
            </a:r>
          </a:p>
        </p:txBody>
      </p:sp>
      <p:sp>
        <p:nvSpPr>
          <p:cNvPr id="291" name="[1]"/>
          <p:cNvSpPr txBox="1"/>
          <p:nvPr/>
        </p:nvSpPr>
        <p:spPr>
          <a:xfrm>
            <a:off x="-32320" y="4924516"/>
            <a:ext cx="260621" cy="22570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a:lvl1pPr>
          </a:lstStyle>
          <a:p>
            <a:pPr/>
            <a:r>
              <a:t>[1]</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Contents"/>
          <p:cNvSpPr txBox="1"/>
          <p:nvPr>
            <p:ph type="title"/>
          </p:nvPr>
        </p:nvSpPr>
        <p:spPr>
          <a:prstGeom prst="rect">
            <a:avLst/>
          </a:prstGeom>
        </p:spPr>
        <p:txBody>
          <a:bodyPr/>
          <a:lstStyle/>
          <a:p>
            <a:pPr/>
            <a:r>
              <a:t>Contents</a:t>
            </a:r>
          </a:p>
        </p:txBody>
      </p:sp>
      <p:sp>
        <p:nvSpPr>
          <p:cNvPr id="179" name="Introduction…"/>
          <p:cNvSpPr txBox="1"/>
          <p:nvPr>
            <p:ph type="body" idx="1"/>
          </p:nvPr>
        </p:nvSpPr>
        <p:spPr>
          <a:prstGeom prst="rect">
            <a:avLst/>
          </a:prstGeom>
        </p:spPr>
        <p:txBody>
          <a:bodyPr/>
          <a:lstStyle/>
          <a:p>
            <a:pPr marL="241744" indent="-241744" defTabSz="322325">
              <a:spcBef>
                <a:spcPts val="1100"/>
              </a:spcBef>
              <a:defRPr sz="2256"/>
            </a:pPr>
            <a:r>
              <a:t>Introduction</a:t>
            </a:r>
          </a:p>
          <a:p>
            <a:pPr marL="241744" indent="-241744" defTabSz="322325">
              <a:spcBef>
                <a:spcPts val="1100"/>
              </a:spcBef>
              <a:defRPr sz="2256"/>
            </a:pPr>
            <a:r>
              <a:t>Background and Related work </a:t>
            </a:r>
          </a:p>
          <a:p>
            <a:pPr marL="241744" indent="-241744" defTabSz="322325">
              <a:spcBef>
                <a:spcPts val="1100"/>
              </a:spcBef>
              <a:defRPr sz="2256"/>
            </a:pPr>
            <a:r>
              <a:t>Research Methodology</a:t>
            </a:r>
          </a:p>
          <a:p>
            <a:pPr marL="241744" indent="-241744" defTabSz="322325">
              <a:spcBef>
                <a:spcPts val="1100"/>
              </a:spcBef>
              <a:defRPr sz="2256"/>
            </a:pPr>
            <a:r>
              <a:t>Results</a:t>
            </a:r>
          </a:p>
          <a:p>
            <a:pPr marL="241744" indent="-241744" defTabSz="322325">
              <a:spcBef>
                <a:spcPts val="1100"/>
              </a:spcBef>
              <a:defRPr sz="2256"/>
            </a:pPr>
            <a:r>
              <a:t>Discussion </a:t>
            </a:r>
          </a:p>
          <a:p>
            <a:pPr marL="241744" indent="-241744" defTabSz="322325">
              <a:spcBef>
                <a:spcPts val="1100"/>
              </a:spcBef>
              <a:defRPr sz="2256"/>
            </a:pPr>
            <a:r>
              <a:t>Conclusion </a:t>
            </a:r>
          </a:p>
          <a:p>
            <a:pPr marL="241744" indent="-241744" defTabSz="322325">
              <a:spcBef>
                <a:spcPts val="1100"/>
              </a:spcBef>
              <a:defRPr sz="2256"/>
            </a:pPr>
            <a:r>
              <a:t>Questions </a:t>
            </a:r>
          </a:p>
        </p:txBody>
      </p:sp>
      <p:sp>
        <p:nvSpPr>
          <p:cNvPr id="180" name="Foliennummer"/>
          <p:cNvSpPr txBox="1"/>
          <p:nvPr>
            <p:ph type="sldNum" sz="quarter" idx="2"/>
          </p:nvPr>
        </p:nvSpPr>
        <p:spPr>
          <a:xfrm>
            <a:off x="8824586" y="59056"/>
            <a:ext cx="195149" cy="256541"/>
          </a:xfrm>
          <a:prstGeom prst="rect">
            <a:avLst/>
          </a:prstGeom>
          <a:extLst>
            <a:ext uri="{C572A759-6A51-4108-AA02-DFA0A04FC94B}">
              <ma14:wrappingTextBoxFlag xmlns:ma14="http://schemas.microsoft.com/office/mac/drawingml/2011/main" val="1"/>
            </a:ext>
          </a:extLst>
        </p:spPr>
        <p:txBody>
          <a:bodyPr wrap="square"/>
          <a:lstStyle/>
          <a:p>
            <a:pPr/>
            <a:fld id="{86CB4B4D-7CA3-9044-876B-883B54F8677D}" type="slidenum"/>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Methodology"/>
          <p:cNvSpPr txBox="1"/>
          <p:nvPr/>
        </p:nvSpPr>
        <p:spPr>
          <a:xfrm>
            <a:off x="431800" y="546449"/>
            <a:ext cx="8229600" cy="55277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342900">
              <a:defRPr b="1" sz="3000">
                <a:solidFill>
                  <a:srgbClr val="00C1D4"/>
                </a:solidFill>
                <a:latin typeface="Poppins SemiBold"/>
                <a:ea typeface="Poppins SemiBold"/>
                <a:cs typeface="Poppins SemiBold"/>
                <a:sym typeface="Poppins SemiBold"/>
              </a:defRPr>
            </a:lvl1pPr>
          </a:lstStyle>
          <a:p>
            <a:pPr/>
            <a:r>
              <a:t>Methodology</a:t>
            </a:r>
          </a:p>
        </p:txBody>
      </p:sp>
      <p:sp>
        <p:nvSpPr>
          <p:cNvPr id="294" name="Text Placeholder 3"/>
          <p:cNvSpPr/>
          <p:nvPr/>
        </p:nvSpPr>
        <p:spPr>
          <a:xfrm>
            <a:off x="458787" y="1043627"/>
            <a:ext cx="8228012" cy="38372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defTabSz="342900">
              <a:spcBef>
                <a:spcPts val="500"/>
              </a:spcBef>
              <a:defRPr b="1" sz="2400">
                <a:solidFill>
                  <a:srgbClr val="FF4F4F"/>
                </a:solidFill>
                <a:latin typeface="Poppins SemiBold"/>
                <a:ea typeface="Poppins SemiBold"/>
                <a:cs typeface="Poppins SemiBold"/>
                <a:sym typeface="Poppins SemiBold"/>
              </a:defRPr>
            </a:lvl1pPr>
          </a:lstStyle>
          <a:p>
            <a:pPr/>
            <a:r>
              <a:t>Text Analysis</a:t>
            </a:r>
          </a:p>
        </p:txBody>
      </p:sp>
      <p:sp>
        <p:nvSpPr>
          <p:cNvPr id="295" name="Word count…"/>
          <p:cNvSpPr txBox="1"/>
          <p:nvPr>
            <p:ph type="body" sz="quarter" idx="1"/>
          </p:nvPr>
        </p:nvSpPr>
        <p:spPr>
          <a:xfrm>
            <a:off x="369883" y="1727714"/>
            <a:ext cx="4034191" cy="1856258"/>
          </a:xfrm>
          <a:prstGeom prst="rect">
            <a:avLst/>
          </a:prstGeom>
        </p:spPr>
        <p:txBody>
          <a:bodyPr/>
          <a:lstStyle/>
          <a:p>
            <a:pPr marL="172307" indent="-172307" defTabSz="229743">
              <a:spcBef>
                <a:spcPts val="300"/>
              </a:spcBef>
              <a:buSzPct val="100000"/>
              <a:buFont typeface="Arial"/>
              <a:buChar char="•"/>
              <a:defRPr b="0" sz="1608">
                <a:solidFill>
                  <a:srgbClr val="000000"/>
                </a:solidFill>
                <a:latin typeface="Poppins"/>
                <a:ea typeface="Poppins"/>
                <a:cs typeface="Poppins"/>
                <a:sym typeface="Poppins"/>
              </a:defRPr>
            </a:pPr>
            <a:r>
              <a:t>Word count </a:t>
            </a:r>
          </a:p>
          <a:p>
            <a:pPr marL="172307" indent="-172307" defTabSz="229743">
              <a:spcBef>
                <a:spcPts val="300"/>
              </a:spcBef>
              <a:buSzPct val="100000"/>
              <a:buFont typeface="Arial"/>
              <a:buChar char="•"/>
              <a:defRPr b="0" sz="1608">
                <a:solidFill>
                  <a:srgbClr val="000000"/>
                </a:solidFill>
                <a:latin typeface="Poppins"/>
                <a:ea typeface="Poppins"/>
                <a:cs typeface="Poppins"/>
                <a:sym typeface="Poppins"/>
              </a:defRPr>
            </a:pPr>
            <a:r>
              <a:t>Character count</a:t>
            </a:r>
          </a:p>
          <a:p>
            <a:pPr marL="172307" indent="-172307" defTabSz="229743">
              <a:spcBef>
                <a:spcPts val="300"/>
              </a:spcBef>
              <a:buSzPct val="100000"/>
              <a:buFont typeface="Arial"/>
              <a:buChar char="•"/>
              <a:defRPr b="0" sz="1608">
                <a:solidFill>
                  <a:srgbClr val="000000"/>
                </a:solidFill>
                <a:latin typeface="Poppins"/>
                <a:ea typeface="Poppins"/>
                <a:cs typeface="Poppins"/>
                <a:sym typeface="Poppins"/>
              </a:defRPr>
            </a:pPr>
            <a:r>
              <a:t>Text Similarity</a:t>
            </a:r>
          </a:p>
          <a:p>
            <a:pPr marL="172307" indent="-172307" defTabSz="229743">
              <a:spcBef>
                <a:spcPts val="300"/>
              </a:spcBef>
              <a:buSzPct val="100000"/>
              <a:buFont typeface="Arial"/>
              <a:buChar char="•"/>
              <a:defRPr b="0" sz="1608">
                <a:solidFill>
                  <a:srgbClr val="000000"/>
                </a:solidFill>
                <a:latin typeface="Poppins"/>
                <a:ea typeface="Poppins"/>
                <a:cs typeface="Poppins"/>
                <a:sym typeface="Poppins"/>
              </a:defRPr>
            </a:pPr>
            <a:r>
              <a:t>TF-IDF</a:t>
            </a:r>
          </a:p>
          <a:p>
            <a:pPr lvl="1" marL="402050" indent="-172307" defTabSz="229743">
              <a:spcBef>
                <a:spcPts val="300"/>
              </a:spcBef>
              <a:buSzPct val="100000"/>
              <a:buFont typeface="Arial"/>
              <a:buChar char="•"/>
              <a:defRPr b="0" sz="1608">
                <a:solidFill>
                  <a:srgbClr val="000000"/>
                </a:solidFill>
                <a:latin typeface="Poppins"/>
                <a:ea typeface="Poppins"/>
                <a:cs typeface="Poppins"/>
                <a:sym typeface="Poppins"/>
              </a:defRPr>
            </a:pPr>
            <a:r>
              <a:t>General TF-IDF</a:t>
            </a:r>
          </a:p>
          <a:p>
            <a:pPr lvl="1" marL="402050" indent="-172307" defTabSz="229743">
              <a:spcBef>
                <a:spcPts val="300"/>
              </a:spcBef>
              <a:buSzPct val="100000"/>
              <a:buFont typeface="Arial"/>
              <a:buChar char="•"/>
              <a:defRPr b="0" sz="1608">
                <a:solidFill>
                  <a:srgbClr val="000000"/>
                </a:solidFill>
                <a:latin typeface="Poppins"/>
                <a:ea typeface="Poppins"/>
                <a:cs typeface="Poppins"/>
                <a:sym typeface="Poppins"/>
              </a:defRPr>
            </a:pPr>
            <a:r>
              <a:t>TF-IDF for each case</a:t>
            </a:r>
          </a:p>
        </p:txBody>
      </p:sp>
      <p:pic>
        <p:nvPicPr>
          <p:cNvPr id="296" name="Bildschirmfoto 2023-06-28 um 00.05.37.png" descr="Bildschirmfoto 2023-06-28 um 00.05.37.png"/>
          <p:cNvPicPr>
            <a:picLocks noChangeAspect="1"/>
          </p:cNvPicPr>
          <p:nvPr/>
        </p:nvPicPr>
        <p:blipFill>
          <a:blip r:embed="rId2">
            <a:extLst/>
          </a:blip>
          <a:stretch>
            <a:fillRect/>
          </a:stretch>
        </p:blipFill>
        <p:spPr>
          <a:xfrm>
            <a:off x="4385177" y="1721894"/>
            <a:ext cx="2580936" cy="653688"/>
          </a:xfrm>
          <a:prstGeom prst="rect">
            <a:avLst/>
          </a:prstGeom>
          <a:ln w="12700">
            <a:miter lim="400000"/>
          </a:ln>
        </p:spPr>
      </p:pic>
      <p:pic>
        <p:nvPicPr>
          <p:cNvPr id="297" name="Bildschirmfoto 2023-06-28 um 01.01.00.png" descr="Bildschirmfoto 2023-06-28 um 01.01.00.png"/>
          <p:cNvPicPr>
            <a:picLocks noChangeAspect="1"/>
          </p:cNvPicPr>
          <p:nvPr/>
        </p:nvPicPr>
        <p:blipFill>
          <a:blip r:embed="rId3">
            <a:extLst/>
          </a:blip>
          <a:stretch>
            <a:fillRect/>
          </a:stretch>
        </p:blipFill>
        <p:spPr>
          <a:xfrm>
            <a:off x="3821721" y="2550355"/>
            <a:ext cx="4646825" cy="447118"/>
          </a:xfrm>
          <a:prstGeom prst="rect">
            <a:avLst/>
          </a:prstGeom>
          <a:ln w="12700">
            <a:miter lim="400000"/>
          </a:ln>
        </p:spPr>
      </p:pic>
      <p:pic>
        <p:nvPicPr>
          <p:cNvPr id="298" name="Bildschirmfoto 2023-06-28 um 01.01.07.png" descr="Bildschirmfoto 2023-06-28 um 01.01.07.png"/>
          <p:cNvPicPr>
            <a:picLocks noChangeAspect="1"/>
          </p:cNvPicPr>
          <p:nvPr/>
        </p:nvPicPr>
        <p:blipFill>
          <a:blip r:embed="rId4">
            <a:extLst/>
          </a:blip>
          <a:stretch>
            <a:fillRect/>
          </a:stretch>
        </p:blipFill>
        <p:spPr>
          <a:xfrm>
            <a:off x="3821721" y="2998256"/>
            <a:ext cx="4646825" cy="506270"/>
          </a:xfrm>
          <a:prstGeom prst="rect">
            <a:avLst/>
          </a:prstGeom>
          <a:ln w="12700">
            <a:miter lim="400000"/>
          </a:ln>
        </p:spPr>
      </p:pic>
      <p:pic>
        <p:nvPicPr>
          <p:cNvPr id="299" name="Bildschirmfoto 2023-06-28 um 01.01.14.png" descr="Bildschirmfoto 2023-06-28 um 01.01.14.png"/>
          <p:cNvPicPr>
            <a:picLocks noChangeAspect="1"/>
          </p:cNvPicPr>
          <p:nvPr/>
        </p:nvPicPr>
        <p:blipFill>
          <a:blip r:embed="rId5">
            <a:extLst/>
          </a:blip>
          <a:stretch>
            <a:fillRect/>
          </a:stretch>
        </p:blipFill>
        <p:spPr>
          <a:xfrm>
            <a:off x="3749842" y="3511997"/>
            <a:ext cx="4926835" cy="381540"/>
          </a:xfrm>
          <a:prstGeom prst="rect">
            <a:avLst/>
          </a:prstGeom>
          <a:ln w="12700">
            <a:miter lim="400000"/>
          </a:ln>
        </p:spPr>
      </p:pic>
      <p:sp>
        <p:nvSpPr>
          <p:cNvPr id="300" name="[1]"/>
          <p:cNvSpPr txBox="1"/>
          <p:nvPr/>
        </p:nvSpPr>
        <p:spPr>
          <a:xfrm>
            <a:off x="8896001" y="1935883"/>
            <a:ext cx="260621" cy="22570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a:lvl1pPr>
          </a:lstStyle>
          <a:p>
            <a:pPr/>
            <a:r>
              <a:t>[1]</a:t>
            </a:r>
          </a:p>
        </p:txBody>
      </p:sp>
      <p:sp>
        <p:nvSpPr>
          <p:cNvPr id="301" name="[1]"/>
          <p:cNvSpPr txBox="1"/>
          <p:nvPr/>
        </p:nvSpPr>
        <p:spPr>
          <a:xfrm>
            <a:off x="8896001" y="3138537"/>
            <a:ext cx="260621" cy="22570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a:lvl1pPr>
          </a:lstStyle>
          <a:p>
            <a:pPr/>
            <a:r>
              <a:t>[1]</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Methodology"/>
          <p:cNvSpPr txBox="1"/>
          <p:nvPr/>
        </p:nvSpPr>
        <p:spPr>
          <a:xfrm>
            <a:off x="431800" y="546449"/>
            <a:ext cx="8229600" cy="55277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342900">
              <a:defRPr b="1" sz="3000">
                <a:solidFill>
                  <a:srgbClr val="00C1D4"/>
                </a:solidFill>
                <a:latin typeface="Poppins SemiBold"/>
                <a:ea typeface="Poppins SemiBold"/>
                <a:cs typeface="Poppins SemiBold"/>
                <a:sym typeface="Poppins SemiBold"/>
              </a:defRPr>
            </a:lvl1pPr>
          </a:lstStyle>
          <a:p>
            <a:pPr/>
            <a:r>
              <a:t>Methodology</a:t>
            </a:r>
          </a:p>
        </p:txBody>
      </p:sp>
      <p:sp>
        <p:nvSpPr>
          <p:cNvPr id="304" name="Text Placeholder 3"/>
          <p:cNvSpPr/>
          <p:nvPr/>
        </p:nvSpPr>
        <p:spPr>
          <a:xfrm>
            <a:off x="458787" y="1043627"/>
            <a:ext cx="8228012" cy="38372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defTabSz="342900">
              <a:spcBef>
                <a:spcPts val="500"/>
              </a:spcBef>
              <a:defRPr b="1" sz="2400">
                <a:solidFill>
                  <a:srgbClr val="FF4F4F"/>
                </a:solidFill>
                <a:latin typeface="Poppins SemiBold"/>
                <a:ea typeface="Poppins SemiBold"/>
                <a:cs typeface="Poppins SemiBold"/>
                <a:sym typeface="Poppins SemiBold"/>
              </a:defRPr>
            </a:lvl1pPr>
          </a:lstStyle>
          <a:p>
            <a:pPr/>
            <a:r>
              <a:t>Threats to Validity</a:t>
            </a:r>
          </a:p>
        </p:txBody>
      </p:sp>
      <p:sp>
        <p:nvSpPr>
          <p:cNvPr id="305" name="Only Java code snippets not other languages…"/>
          <p:cNvSpPr txBox="1"/>
          <p:nvPr>
            <p:ph type="body" idx="1"/>
          </p:nvPr>
        </p:nvSpPr>
        <p:spPr>
          <a:xfrm>
            <a:off x="457200" y="1596398"/>
            <a:ext cx="8229600" cy="3168550"/>
          </a:xfrm>
          <a:prstGeom prst="rect">
            <a:avLst/>
          </a:prstGeom>
        </p:spPr>
        <p:txBody>
          <a:bodyPr/>
          <a:lstStyle/>
          <a:p>
            <a:pPr marL="301591" indent="-301591" defTabSz="322325">
              <a:spcBef>
                <a:spcPts val="500"/>
              </a:spcBef>
              <a:buSzPct val="100000"/>
              <a:buAutoNum type="arabicPeriod" startAt="1"/>
              <a:defRPr b="0" sz="2256">
                <a:solidFill>
                  <a:srgbClr val="000000"/>
                </a:solidFill>
                <a:latin typeface="Poppins"/>
                <a:ea typeface="Poppins"/>
                <a:cs typeface="Poppins"/>
                <a:sym typeface="Poppins"/>
              </a:defRPr>
            </a:pPr>
            <a:r>
              <a:t>Only Java code snippets not other languages</a:t>
            </a:r>
          </a:p>
          <a:p>
            <a:pPr marL="301591" indent="-301591" defTabSz="322325">
              <a:spcBef>
                <a:spcPts val="500"/>
              </a:spcBef>
              <a:buSzPct val="100000"/>
              <a:buAutoNum type="arabicPeriod" startAt="1"/>
              <a:defRPr b="0" sz="2256">
                <a:solidFill>
                  <a:srgbClr val="000000"/>
                </a:solidFill>
                <a:latin typeface="Poppins"/>
                <a:ea typeface="Poppins"/>
                <a:cs typeface="Poppins"/>
                <a:sym typeface="Poppins"/>
              </a:defRPr>
            </a:pPr>
            <a:r>
              <a:t>Low redundancy of code snippets</a:t>
            </a:r>
          </a:p>
          <a:p>
            <a:pPr marL="301591" indent="-301591" defTabSz="322325">
              <a:spcBef>
                <a:spcPts val="500"/>
              </a:spcBef>
              <a:buSzPct val="100000"/>
              <a:buAutoNum type="arabicPeriod" startAt="1"/>
              <a:defRPr b="0" sz="2256">
                <a:solidFill>
                  <a:srgbClr val="000000"/>
                </a:solidFill>
                <a:latin typeface="Poppins"/>
                <a:ea typeface="Poppins"/>
                <a:cs typeface="Poppins"/>
                <a:sym typeface="Poppins"/>
              </a:defRPr>
            </a:pPr>
            <a:r>
              <a:t>No additional context about the code </a:t>
            </a:r>
          </a:p>
          <a:p>
            <a:pPr marL="301591" indent="-301591" defTabSz="322325">
              <a:spcBef>
                <a:spcPts val="500"/>
              </a:spcBef>
              <a:buSzPct val="100000"/>
              <a:buAutoNum type="arabicPeriod" startAt="1"/>
              <a:defRPr b="0" sz="2256">
                <a:solidFill>
                  <a:srgbClr val="000000"/>
                </a:solidFill>
                <a:latin typeface="Poppins"/>
                <a:ea typeface="Poppins"/>
                <a:cs typeface="Poppins"/>
                <a:sym typeface="Poppins"/>
              </a:defRPr>
            </a:pPr>
            <a:r>
              <a:t>Human Bias -&gt; Manual detection</a:t>
            </a:r>
          </a:p>
          <a:p>
            <a:pPr marL="301591" indent="-301591" defTabSz="322325">
              <a:spcBef>
                <a:spcPts val="500"/>
              </a:spcBef>
              <a:buSzPct val="100000"/>
              <a:buAutoNum type="arabicPeriod" startAt="1"/>
              <a:defRPr b="0" sz="2256">
                <a:solidFill>
                  <a:srgbClr val="000000"/>
                </a:solidFill>
                <a:latin typeface="Poppins"/>
                <a:ea typeface="Poppins"/>
                <a:cs typeface="Poppins"/>
                <a:sym typeface="Poppins"/>
              </a:defRPr>
            </a:pPr>
            <a:r>
              <a:t>Limitations of gpt-3.5-turbo Model</a:t>
            </a:r>
          </a:p>
          <a:p>
            <a:pPr lvl="1" marL="779111" indent="-301591" defTabSz="322325">
              <a:spcBef>
                <a:spcPts val="500"/>
              </a:spcBef>
              <a:buSzPct val="100000"/>
              <a:buAutoNum type="arabicPeriod" startAt="1"/>
              <a:defRPr b="0" sz="2256">
                <a:solidFill>
                  <a:srgbClr val="000000"/>
                </a:solidFill>
                <a:latin typeface="Poppins"/>
                <a:ea typeface="Poppins"/>
                <a:cs typeface="Poppins"/>
                <a:sym typeface="Poppins"/>
              </a:defRPr>
            </a:pPr>
            <a:r>
              <a:t>Maximum tokens in the prompt -&gt; 4096 tokens</a:t>
            </a:r>
          </a:p>
          <a:p>
            <a:pPr lvl="1" marL="779111" indent="-301591" defTabSz="322325">
              <a:spcBef>
                <a:spcPts val="500"/>
              </a:spcBef>
              <a:buSzPct val="100000"/>
              <a:buAutoNum type="arabicPeriod" startAt="1"/>
              <a:defRPr b="0" sz="2256">
                <a:solidFill>
                  <a:srgbClr val="000000"/>
                </a:solidFill>
                <a:latin typeface="Poppins"/>
                <a:ea typeface="Poppins"/>
                <a:cs typeface="Poppins"/>
                <a:sym typeface="Poppins"/>
              </a:defRPr>
            </a:pPr>
            <a:r>
              <a:t>The model may not always pay attention to the system messages </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Title 5"/>
          <p:cNvSpPr txBox="1"/>
          <p:nvPr>
            <p:ph type="title"/>
          </p:nvPr>
        </p:nvSpPr>
        <p:spPr>
          <a:xfrm>
            <a:off x="457202" y="1847862"/>
            <a:ext cx="8037515" cy="1021556"/>
          </a:xfrm>
          <a:prstGeom prst="rect">
            <a:avLst/>
          </a:prstGeom>
        </p:spPr>
        <p:txBody>
          <a:bodyPr/>
          <a:lstStyle>
            <a:lvl1pPr algn="ctr">
              <a:defRPr sz="5000"/>
            </a:lvl1pPr>
          </a:lstStyle>
          <a:p>
            <a:pPr/>
            <a:r>
              <a:t>Results</a:t>
            </a:r>
          </a:p>
        </p:txBody>
      </p:sp>
      <p:sp>
        <p:nvSpPr>
          <p:cNvPr id="308" name="Slide Number Placeholder 4"/>
          <p:cNvSpPr txBox="1"/>
          <p:nvPr>
            <p:ph type="sldNum" sz="quarter" idx="4294967295"/>
          </p:nvPr>
        </p:nvSpPr>
        <p:spPr>
          <a:xfrm>
            <a:off x="8850405" y="106362"/>
            <a:ext cx="168090" cy="165101"/>
          </a:xfrm>
          <a:prstGeom prst="rect">
            <a:avLst/>
          </a:prstGeom>
          <a:extLst>
            <a:ext uri="{C572A759-6A51-4108-AA02-DFA0A04FC94B}">
              <ma14:wrappingTextBoxFlag xmlns:ma14="http://schemas.microsoft.com/office/mac/drawingml/2011/main" val="1"/>
            </a:ext>
          </a:extLst>
        </p:spPr>
        <p:txBody>
          <a:bodyPr lIns="0" tIns="0" rIns="0" bIns="0"/>
          <a:lstStyle/>
          <a:p>
            <a:pPr/>
            <a:fld id="{86CB4B4D-7CA3-9044-876B-883B54F8677D}" type="slidenum"/>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Results"/>
          <p:cNvSpPr txBox="1"/>
          <p:nvPr/>
        </p:nvSpPr>
        <p:spPr>
          <a:xfrm>
            <a:off x="419100" y="546449"/>
            <a:ext cx="8229600" cy="55277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342900">
              <a:defRPr b="1" sz="3000">
                <a:solidFill>
                  <a:srgbClr val="00C1D4"/>
                </a:solidFill>
                <a:latin typeface="Poppins SemiBold"/>
                <a:ea typeface="Poppins SemiBold"/>
                <a:cs typeface="Poppins SemiBold"/>
                <a:sym typeface="Poppins SemiBold"/>
              </a:defRPr>
            </a:lvl1pPr>
          </a:lstStyle>
          <a:p>
            <a:pPr/>
            <a:r>
              <a:t>Results</a:t>
            </a:r>
          </a:p>
        </p:txBody>
      </p:sp>
      <p:sp>
        <p:nvSpPr>
          <p:cNvPr id="311" name="Text Placeholder 3"/>
          <p:cNvSpPr/>
          <p:nvPr/>
        </p:nvSpPr>
        <p:spPr>
          <a:xfrm>
            <a:off x="458787" y="1081727"/>
            <a:ext cx="8228012" cy="38372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defTabSz="342900">
              <a:spcBef>
                <a:spcPts val="500"/>
              </a:spcBef>
              <a:defRPr b="1" sz="2400">
                <a:solidFill>
                  <a:srgbClr val="FF4F4F"/>
                </a:solidFill>
                <a:latin typeface="Poppins SemiBold"/>
                <a:ea typeface="Poppins SemiBold"/>
                <a:cs typeface="Poppins SemiBold"/>
                <a:sym typeface="Poppins SemiBold"/>
              </a:defRPr>
            </a:lvl1pPr>
          </a:lstStyle>
          <a:p>
            <a:pPr/>
            <a:r>
              <a:t>Evaluation Metrics</a:t>
            </a:r>
          </a:p>
        </p:txBody>
      </p:sp>
      <p:pic>
        <p:nvPicPr>
          <p:cNvPr id="312" name="Bildschirmfoto 2023-06-28 um 01.23.08.png" descr="Bildschirmfoto 2023-06-28 um 01.23.08.png"/>
          <p:cNvPicPr>
            <a:picLocks noChangeAspect="1"/>
          </p:cNvPicPr>
          <p:nvPr/>
        </p:nvPicPr>
        <p:blipFill>
          <a:blip r:embed="rId2">
            <a:extLst/>
          </a:blip>
          <a:stretch>
            <a:fillRect/>
          </a:stretch>
        </p:blipFill>
        <p:spPr>
          <a:xfrm>
            <a:off x="-55938" y="1989249"/>
            <a:ext cx="4711701" cy="1320801"/>
          </a:xfrm>
          <a:prstGeom prst="rect">
            <a:avLst/>
          </a:prstGeom>
          <a:ln w="12700">
            <a:miter lim="400000"/>
          </a:ln>
        </p:spPr>
      </p:pic>
      <p:pic>
        <p:nvPicPr>
          <p:cNvPr id="313" name="Bildschirmfoto 2023-06-28 um 01.23.24.png" descr="Bildschirmfoto 2023-06-28 um 01.23.24.png"/>
          <p:cNvPicPr>
            <a:picLocks noChangeAspect="1"/>
          </p:cNvPicPr>
          <p:nvPr/>
        </p:nvPicPr>
        <p:blipFill>
          <a:blip r:embed="rId3">
            <a:extLst/>
          </a:blip>
          <a:stretch>
            <a:fillRect/>
          </a:stretch>
        </p:blipFill>
        <p:spPr>
          <a:xfrm>
            <a:off x="4539037" y="2014649"/>
            <a:ext cx="4660901" cy="1270001"/>
          </a:xfrm>
          <a:prstGeom prst="rect">
            <a:avLst/>
          </a:prstGeom>
          <a:ln w="12700">
            <a:miter lim="400000"/>
          </a:ln>
        </p:spPr>
      </p:pic>
      <p:pic>
        <p:nvPicPr>
          <p:cNvPr id="314" name="Bildschirmfoto 2023-06-28 um 01.23.48.png" descr="Bildschirmfoto 2023-06-28 um 01.23.48.png"/>
          <p:cNvPicPr>
            <a:picLocks noChangeAspect="1"/>
          </p:cNvPicPr>
          <p:nvPr/>
        </p:nvPicPr>
        <p:blipFill>
          <a:blip r:embed="rId4">
            <a:extLst/>
          </a:blip>
          <a:stretch>
            <a:fillRect/>
          </a:stretch>
        </p:blipFill>
        <p:spPr>
          <a:xfrm>
            <a:off x="2622550" y="3248100"/>
            <a:ext cx="3822700" cy="1790701"/>
          </a:xfrm>
          <a:prstGeom prst="rect">
            <a:avLst/>
          </a:prstGeom>
          <a:ln w="12700">
            <a:miter lim="400000"/>
          </a:ln>
        </p:spPr>
      </p:pic>
      <p:sp>
        <p:nvSpPr>
          <p:cNvPr id="315" name="[1]"/>
          <p:cNvSpPr txBox="1"/>
          <p:nvPr/>
        </p:nvSpPr>
        <p:spPr>
          <a:xfrm>
            <a:off x="8876811" y="4891035"/>
            <a:ext cx="260622" cy="22570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a:lvl1pPr>
          </a:lstStyle>
          <a:p>
            <a:pPr/>
            <a:r>
              <a:t>[1]</a:t>
            </a:r>
          </a:p>
        </p:txBody>
      </p:sp>
      <p:sp>
        <p:nvSpPr>
          <p:cNvPr id="316" name="Prompt: provide a detailed code review of the following code snippet"/>
          <p:cNvSpPr txBox="1"/>
          <p:nvPr/>
        </p:nvSpPr>
        <p:spPr>
          <a:xfrm>
            <a:off x="491992" y="1502854"/>
            <a:ext cx="3615842" cy="6251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a:lvl1pPr>
          </a:lstStyle>
          <a:p>
            <a:pPr/>
            <a:r>
              <a:t>Prompt: provide a detailed code review of the following code snippet </a:t>
            </a:r>
          </a:p>
        </p:txBody>
      </p:sp>
      <p:sp>
        <p:nvSpPr>
          <p:cNvPr id="317" name="Prompt 2: provide a detailed code review of the following code snippet, and focus on security aspects"/>
          <p:cNvSpPr txBox="1"/>
          <p:nvPr/>
        </p:nvSpPr>
        <p:spPr>
          <a:xfrm>
            <a:off x="5236853" y="1119055"/>
            <a:ext cx="3615842" cy="9172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a:pPr>
            <a:r>
              <a:t>Prompt 2: provide a detailed code review of the following code snippet</a:t>
            </a:r>
            <a:r>
              <a:rPr u="sng">
                <a:solidFill>
                  <a:schemeClr val="accent2"/>
                </a:solidFill>
              </a:rPr>
              <a:t>, and focus on security aspects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Results"/>
          <p:cNvSpPr txBox="1"/>
          <p:nvPr/>
        </p:nvSpPr>
        <p:spPr>
          <a:xfrm>
            <a:off x="419100" y="546449"/>
            <a:ext cx="8229600" cy="55277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342900">
              <a:defRPr b="1" sz="3000">
                <a:solidFill>
                  <a:srgbClr val="00C1D4"/>
                </a:solidFill>
                <a:latin typeface="Poppins SemiBold"/>
                <a:ea typeface="Poppins SemiBold"/>
                <a:cs typeface="Poppins SemiBold"/>
                <a:sym typeface="Poppins SemiBold"/>
              </a:defRPr>
            </a:lvl1pPr>
          </a:lstStyle>
          <a:p>
            <a:pPr/>
            <a:r>
              <a:t>Results</a:t>
            </a:r>
          </a:p>
        </p:txBody>
      </p:sp>
      <p:sp>
        <p:nvSpPr>
          <p:cNvPr id="320" name="Text Placeholder 3"/>
          <p:cNvSpPr/>
          <p:nvPr/>
        </p:nvSpPr>
        <p:spPr>
          <a:xfrm>
            <a:off x="458787" y="1081727"/>
            <a:ext cx="8228012" cy="38372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defTabSz="342900">
              <a:spcBef>
                <a:spcPts val="500"/>
              </a:spcBef>
              <a:defRPr b="1" sz="2400">
                <a:solidFill>
                  <a:srgbClr val="FF4F4F"/>
                </a:solidFill>
                <a:latin typeface="Poppins SemiBold"/>
                <a:ea typeface="Poppins SemiBold"/>
                <a:cs typeface="Poppins SemiBold"/>
                <a:sym typeface="Poppins SemiBold"/>
              </a:defRPr>
            </a:lvl1pPr>
          </a:lstStyle>
          <a:p>
            <a:pPr/>
            <a:r>
              <a:t>Plot Results </a:t>
            </a:r>
          </a:p>
        </p:txBody>
      </p:sp>
      <p:pic>
        <p:nvPicPr>
          <p:cNvPr id="321" name="prediction_fixed_1.png" descr="prediction_fixed_1.png"/>
          <p:cNvPicPr>
            <a:picLocks noChangeAspect="1"/>
          </p:cNvPicPr>
          <p:nvPr/>
        </p:nvPicPr>
        <p:blipFill>
          <a:blip r:embed="rId2">
            <a:extLst/>
          </a:blip>
          <a:stretch>
            <a:fillRect/>
          </a:stretch>
        </p:blipFill>
        <p:spPr>
          <a:xfrm>
            <a:off x="2418731" y="2664445"/>
            <a:ext cx="3240442" cy="2430332"/>
          </a:xfrm>
          <a:prstGeom prst="rect">
            <a:avLst/>
          </a:prstGeom>
          <a:ln w="12700">
            <a:miter lim="400000"/>
          </a:ln>
        </p:spPr>
      </p:pic>
      <p:pic>
        <p:nvPicPr>
          <p:cNvPr id="322" name="prediction_fixed_2.png" descr="prediction_fixed_2.png"/>
          <p:cNvPicPr>
            <a:picLocks noChangeAspect="1"/>
          </p:cNvPicPr>
          <p:nvPr/>
        </p:nvPicPr>
        <p:blipFill>
          <a:blip r:embed="rId3">
            <a:extLst/>
          </a:blip>
          <a:stretch>
            <a:fillRect/>
          </a:stretch>
        </p:blipFill>
        <p:spPr>
          <a:xfrm>
            <a:off x="5530866" y="2654958"/>
            <a:ext cx="3240442" cy="2430331"/>
          </a:xfrm>
          <a:prstGeom prst="rect">
            <a:avLst/>
          </a:prstGeom>
          <a:ln w="12700">
            <a:miter lim="400000"/>
          </a:ln>
        </p:spPr>
      </p:pic>
      <p:pic>
        <p:nvPicPr>
          <p:cNvPr id="323" name="prediction_vulnerable_1.png" descr="prediction_vulnerable_1.png"/>
          <p:cNvPicPr>
            <a:picLocks noChangeAspect="1"/>
          </p:cNvPicPr>
          <p:nvPr/>
        </p:nvPicPr>
        <p:blipFill>
          <a:blip r:embed="rId4">
            <a:extLst/>
          </a:blip>
          <a:srcRect l="0" t="3855" r="0" b="0"/>
          <a:stretch>
            <a:fillRect/>
          </a:stretch>
        </p:blipFill>
        <p:spPr>
          <a:xfrm>
            <a:off x="2418731" y="457358"/>
            <a:ext cx="3240442" cy="2336623"/>
          </a:xfrm>
          <a:prstGeom prst="rect">
            <a:avLst/>
          </a:prstGeom>
          <a:ln w="12700">
            <a:miter lim="400000"/>
          </a:ln>
        </p:spPr>
      </p:pic>
      <p:pic>
        <p:nvPicPr>
          <p:cNvPr id="324" name="prediction_vulnerable_2.png" descr="prediction_vulnerable_2.png"/>
          <p:cNvPicPr>
            <a:picLocks noChangeAspect="1"/>
          </p:cNvPicPr>
          <p:nvPr/>
        </p:nvPicPr>
        <p:blipFill>
          <a:blip r:embed="rId5">
            <a:extLst/>
          </a:blip>
          <a:srcRect l="0" t="4682" r="0" b="0"/>
          <a:stretch>
            <a:fillRect/>
          </a:stretch>
        </p:blipFill>
        <p:spPr>
          <a:xfrm>
            <a:off x="5530866" y="467956"/>
            <a:ext cx="3240442" cy="2316538"/>
          </a:xfrm>
          <a:prstGeom prst="rect">
            <a:avLst/>
          </a:prstGeom>
          <a:ln w="12700">
            <a:miter lim="400000"/>
          </a:ln>
        </p:spPr>
      </p:pic>
      <p:sp>
        <p:nvSpPr>
          <p:cNvPr id="325" name="Prompt 1"/>
          <p:cNvSpPr txBox="1"/>
          <p:nvPr/>
        </p:nvSpPr>
        <p:spPr>
          <a:xfrm>
            <a:off x="3556637" y="30956"/>
            <a:ext cx="981706" cy="33308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lvl1pPr>
          </a:lstStyle>
          <a:p>
            <a:pPr/>
            <a:r>
              <a:t>Prompt 1</a:t>
            </a:r>
          </a:p>
        </p:txBody>
      </p:sp>
      <p:sp>
        <p:nvSpPr>
          <p:cNvPr id="326" name="Prompt 2"/>
          <p:cNvSpPr txBox="1"/>
          <p:nvPr/>
        </p:nvSpPr>
        <p:spPr>
          <a:xfrm>
            <a:off x="6668773" y="30956"/>
            <a:ext cx="981706" cy="33308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lvl1pPr>
          </a:lstStyle>
          <a:p>
            <a:pPr/>
            <a:r>
              <a:t>Prompt 2</a:t>
            </a:r>
          </a:p>
        </p:txBody>
      </p:sp>
      <p:sp>
        <p:nvSpPr>
          <p:cNvPr id="327" name="[1]"/>
          <p:cNvSpPr txBox="1"/>
          <p:nvPr/>
        </p:nvSpPr>
        <p:spPr>
          <a:xfrm>
            <a:off x="8886406" y="4909491"/>
            <a:ext cx="260621" cy="22570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a:lvl1pPr>
          </a:lstStyle>
          <a:p>
            <a:pPr/>
            <a:r>
              <a:t>[1]</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Results"/>
          <p:cNvSpPr txBox="1"/>
          <p:nvPr/>
        </p:nvSpPr>
        <p:spPr>
          <a:xfrm>
            <a:off x="419100" y="546449"/>
            <a:ext cx="8229600" cy="55277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342900">
              <a:defRPr b="1" sz="3000">
                <a:solidFill>
                  <a:srgbClr val="00C1D4"/>
                </a:solidFill>
                <a:latin typeface="Poppins SemiBold"/>
                <a:ea typeface="Poppins SemiBold"/>
                <a:cs typeface="Poppins SemiBold"/>
                <a:sym typeface="Poppins SemiBold"/>
              </a:defRPr>
            </a:lvl1pPr>
          </a:lstStyle>
          <a:p>
            <a:pPr/>
            <a:r>
              <a:t>Results</a:t>
            </a:r>
          </a:p>
        </p:txBody>
      </p:sp>
      <p:sp>
        <p:nvSpPr>
          <p:cNvPr id="330" name="Text Placeholder 3"/>
          <p:cNvSpPr/>
          <p:nvPr/>
        </p:nvSpPr>
        <p:spPr>
          <a:xfrm>
            <a:off x="458787" y="1081727"/>
            <a:ext cx="8228012" cy="38372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defTabSz="342900">
              <a:spcBef>
                <a:spcPts val="500"/>
              </a:spcBef>
              <a:defRPr b="1" sz="2400">
                <a:solidFill>
                  <a:srgbClr val="FF4F4F"/>
                </a:solidFill>
                <a:latin typeface="Poppins SemiBold"/>
                <a:ea typeface="Poppins SemiBold"/>
                <a:cs typeface="Poppins SemiBold"/>
                <a:sym typeface="Poppins SemiBold"/>
              </a:defRPr>
            </a:lvl1pPr>
          </a:lstStyle>
          <a:p>
            <a:pPr/>
            <a:r>
              <a:t>Text Analysis</a:t>
            </a:r>
          </a:p>
        </p:txBody>
      </p:sp>
      <p:pic>
        <p:nvPicPr>
          <p:cNvPr id="331" name="Bildschirmfoto 2023-06-28 um 11.27.52.png" descr="Bildschirmfoto 2023-06-28 um 11.27.52.png"/>
          <p:cNvPicPr>
            <a:picLocks noChangeAspect="1"/>
          </p:cNvPicPr>
          <p:nvPr/>
        </p:nvPicPr>
        <p:blipFill>
          <a:blip r:embed="rId2">
            <a:extLst/>
          </a:blip>
          <a:stretch>
            <a:fillRect/>
          </a:stretch>
        </p:blipFill>
        <p:spPr>
          <a:xfrm>
            <a:off x="0" y="2506604"/>
            <a:ext cx="9144001" cy="1075766"/>
          </a:xfrm>
          <a:prstGeom prst="rect">
            <a:avLst/>
          </a:prstGeom>
          <a:ln w="12700">
            <a:miter lim="400000"/>
          </a:ln>
        </p:spPr>
      </p:pic>
      <p:pic>
        <p:nvPicPr>
          <p:cNvPr id="332" name="Bildschirmfoto 2023-06-28 um 11.27.15.png" descr="Bildschirmfoto 2023-06-28 um 11.27.15.png"/>
          <p:cNvPicPr>
            <a:picLocks noChangeAspect="1"/>
          </p:cNvPicPr>
          <p:nvPr/>
        </p:nvPicPr>
        <p:blipFill>
          <a:blip r:embed="rId3">
            <a:extLst/>
          </a:blip>
          <a:stretch>
            <a:fillRect/>
          </a:stretch>
        </p:blipFill>
        <p:spPr>
          <a:xfrm>
            <a:off x="0" y="3928996"/>
            <a:ext cx="9144001" cy="1051798"/>
          </a:xfrm>
          <a:prstGeom prst="rect">
            <a:avLst/>
          </a:prstGeom>
          <a:ln w="12700">
            <a:miter lim="400000"/>
          </a:ln>
        </p:spPr>
      </p:pic>
      <p:pic>
        <p:nvPicPr>
          <p:cNvPr id="333" name="Bildschirmfoto 2023-06-28 um 11.27.30.png" descr="Bildschirmfoto 2023-06-28 um 11.27.30.png"/>
          <p:cNvPicPr>
            <a:picLocks noChangeAspect="1"/>
          </p:cNvPicPr>
          <p:nvPr/>
        </p:nvPicPr>
        <p:blipFill>
          <a:blip r:embed="rId4">
            <a:extLst/>
          </a:blip>
          <a:stretch>
            <a:fillRect/>
          </a:stretch>
        </p:blipFill>
        <p:spPr>
          <a:xfrm>
            <a:off x="-1" y="1897883"/>
            <a:ext cx="9144001" cy="274795"/>
          </a:xfrm>
          <a:prstGeom prst="rect">
            <a:avLst/>
          </a:prstGeom>
          <a:ln w="12700">
            <a:miter lim="400000"/>
          </a:ln>
        </p:spPr>
      </p:pic>
      <p:sp>
        <p:nvSpPr>
          <p:cNvPr id="334" name="Prompt 1"/>
          <p:cNvSpPr txBox="1"/>
          <p:nvPr/>
        </p:nvSpPr>
        <p:spPr>
          <a:xfrm>
            <a:off x="4195297" y="2291383"/>
            <a:ext cx="786691"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1400"/>
            </a:lvl1pPr>
          </a:lstStyle>
          <a:p>
            <a:pPr/>
            <a:r>
              <a:t>Prompt 1</a:t>
            </a:r>
          </a:p>
        </p:txBody>
      </p:sp>
      <p:sp>
        <p:nvSpPr>
          <p:cNvPr id="335" name="Prompt 2"/>
          <p:cNvSpPr txBox="1"/>
          <p:nvPr/>
        </p:nvSpPr>
        <p:spPr>
          <a:xfrm>
            <a:off x="4178654" y="3683498"/>
            <a:ext cx="786692"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1400"/>
            </a:lvl1pPr>
          </a:lstStyle>
          <a:p>
            <a:pPr/>
            <a:r>
              <a:t>Prompt 2</a:t>
            </a:r>
          </a:p>
        </p:txBody>
      </p:sp>
      <p:sp>
        <p:nvSpPr>
          <p:cNvPr id="336" name="[1]"/>
          <p:cNvSpPr txBox="1"/>
          <p:nvPr/>
        </p:nvSpPr>
        <p:spPr>
          <a:xfrm>
            <a:off x="8902211" y="4950696"/>
            <a:ext cx="260622" cy="22570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a:lvl1pPr>
          </a:lstStyle>
          <a:p>
            <a:pPr/>
            <a:r>
              <a:t>[1]</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Results"/>
          <p:cNvSpPr txBox="1"/>
          <p:nvPr/>
        </p:nvSpPr>
        <p:spPr>
          <a:xfrm>
            <a:off x="419100" y="546449"/>
            <a:ext cx="8229600" cy="55277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342900">
              <a:defRPr b="1" sz="3000">
                <a:solidFill>
                  <a:srgbClr val="00C1D4"/>
                </a:solidFill>
                <a:latin typeface="Poppins SemiBold"/>
                <a:ea typeface="Poppins SemiBold"/>
                <a:cs typeface="Poppins SemiBold"/>
                <a:sym typeface="Poppins SemiBold"/>
              </a:defRPr>
            </a:lvl1pPr>
          </a:lstStyle>
          <a:p>
            <a:pPr/>
            <a:r>
              <a:t>Results</a:t>
            </a:r>
          </a:p>
        </p:txBody>
      </p:sp>
      <p:sp>
        <p:nvSpPr>
          <p:cNvPr id="339" name="Text Placeholder 3"/>
          <p:cNvSpPr/>
          <p:nvPr/>
        </p:nvSpPr>
        <p:spPr>
          <a:xfrm>
            <a:off x="458787" y="1081727"/>
            <a:ext cx="8228012" cy="38372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defTabSz="342900">
              <a:spcBef>
                <a:spcPts val="500"/>
              </a:spcBef>
              <a:defRPr b="1" sz="2400">
                <a:solidFill>
                  <a:srgbClr val="FF4F4F"/>
                </a:solidFill>
                <a:latin typeface="Poppins SemiBold"/>
                <a:ea typeface="Poppins SemiBold"/>
                <a:cs typeface="Poppins SemiBold"/>
                <a:sym typeface="Poppins SemiBold"/>
              </a:defRPr>
            </a:lvl1pPr>
          </a:lstStyle>
          <a:p>
            <a:pPr/>
            <a:r>
              <a:t>General TF-IDF Matrices</a:t>
            </a:r>
          </a:p>
        </p:txBody>
      </p:sp>
      <p:pic>
        <p:nvPicPr>
          <p:cNvPr id="340" name="Bildschirmfoto 2023-06-28 um 11.30.33.png" descr="Bildschirmfoto 2023-06-28 um 11.30.33.png"/>
          <p:cNvPicPr>
            <a:picLocks noChangeAspect="1"/>
          </p:cNvPicPr>
          <p:nvPr/>
        </p:nvPicPr>
        <p:blipFill>
          <a:blip r:embed="rId2">
            <a:extLst/>
          </a:blip>
          <a:stretch>
            <a:fillRect/>
          </a:stretch>
        </p:blipFill>
        <p:spPr>
          <a:xfrm>
            <a:off x="330876" y="1754348"/>
            <a:ext cx="1781087" cy="3297945"/>
          </a:xfrm>
          <a:prstGeom prst="rect">
            <a:avLst/>
          </a:prstGeom>
          <a:ln w="12700">
            <a:miter lim="400000"/>
          </a:ln>
        </p:spPr>
      </p:pic>
      <p:pic>
        <p:nvPicPr>
          <p:cNvPr id="341" name="Bildschirmfoto 2023-06-28 um 11.30.57.png" descr="Bildschirmfoto 2023-06-28 um 11.30.57.png"/>
          <p:cNvPicPr>
            <a:picLocks noChangeAspect="1"/>
          </p:cNvPicPr>
          <p:nvPr/>
        </p:nvPicPr>
        <p:blipFill>
          <a:blip r:embed="rId3">
            <a:extLst/>
          </a:blip>
          <a:stretch>
            <a:fillRect/>
          </a:stretch>
        </p:blipFill>
        <p:spPr>
          <a:xfrm>
            <a:off x="2279903" y="1752320"/>
            <a:ext cx="1787770" cy="3302001"/>
          </a:xfrm>
          <a:prstGeom prst="rect">
            <a:avLst/>
          </a:prstGeom>
          <a:ln w="12700">
            <a:miter lim="400000"/>
          </a:ln>
        </p:spPr>
      </p:pic>
      <p:pic>
        <p:nvPicPr>
          <p:cNvPr id="342" name="Bildschirmfoto 2023-06-28 um 11.31.14.png" descr="Bildschirmfoto 2023-06-28 um 11.31.14.png"/>
          <p:cNvPicPr>
            <a:picLocks noChangeAspect="1"/>
          </p:cNvPicPr>
          <p:nvPr/>
        </p:nvPicPr>
        <p:blipFill>
          <a:blip r:embed="rId4">
            <a:extLst/>
          </a:blip>
          <a:stretch>
            <a:fillRect/>
          </a:stretch>
        </p:blipFill>
        <p:spPr>
          <a:xfrm>
            <a:off x="5022462" y="1751269"/>
            <a:ext cx="1864107" cy="3304103"/>
          </a:xfrm>
          <a:prstGeom prst="rect">
            <a:avLst/>
          </a:prstGeom>
          <a:ln w="12700">
            <a:miter lim="400000"/>
          </a:ln>
        </p:spPr>
      </p:pic>
      <p:pic>
        <p:nvPicPr>
          <p:cNvPr id="343" name="Bildschirmfoto 2023-06-28 um 11.32.03.png" descr="Bildschirmfoto 2023-06-28 um 11.32.03.png"/>
          <p:cNvPicPr>
            <a:picLocks noChangeAspect="1"/>
          </p:cNvPicPr>
          <p:nvPr/>
        </p:nvPicPr>
        <p:blipFill>
          <a:blip r:embed="rId5">
            <a:extLst/>
          </a:blip>
          <a:stretch>
            <a:fillRect/>
          </a:stretch>
        </p:blipFill>
        <p:spPr>
          <a:xfrm>
            <a:off x="7063832" y="1758492"/>
            <a:ext cx="1916497" cy="3289657"/>
          </a:xfrm>
          <a:prstGeom prst="rect">
            <a:avLst/>
          </a:prstGeom>
          <a:ln w="12700">
            <a:miter lim="400000"/>
          </a:ln>
        </p:spPr>
      </p:pic>
      <p:sp>
        <p:nvSpPr>
          <p:cNvPr id="344" name="Prompt 1"/>
          <p:cNvSpPr txBox="1"/>
          <p:nvPr/>
        </p:nvSpPr>
        <p:spPr>
          <a:xfrm>
            <a:off x="1663112" y="1415616"/>
            <a:ext cx="981706" cy="33308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lvl1pPr>
          </a:lstStyle>
          <a:p>
            <a:pPr/>
            <a:r>
              <a:t>Prompt 1</a:t>
            </a:r>
          </a:p>
        </p:txBody>
      </p:sp>
      <p:sp>
        <p:nvSpPr>
          <p:cNvPr id="345" name="Prompt 2"/>
          <p:cNvSpPr txBox="1"/>
          <p:nvPr/>
        </p:nvSpPr>
        <p:spPr>
          <a:xfrm>
            <a:off x="6408196" y="1415616"/>
            <a:ext cx="981706" cy="33308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lvl1pPr>
          </a:lstStyle>
          <a:p>
            <a:pPr/>
            <a:r>
              <a:t>Prompt 2</a:t>
            </a:r>
          </a:p>
        </p:txBody>
      </p:sp>
      <p:sp>
        <p:nvSpPr>
          <p:cNvPr id="346" name="[1]"/>
          <p:cNvSpPr txBox="1"/>
          <p:nvPr/>
        </p:nvSpPr>
        <p:spPr>
          <a:xfrm>
            <a:off x="4403589" y="4928681"/>
            <a:ext cx="260622" cy="22570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a:lvl1pPr>
          </a:lstStyle>
          <a:p>
            <a:pPr/>
            <a:r>
              <a:t>[1]</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Title 5"/>
          <p:cNvSpPr txBox="1"/>
          <p:nvPr>
            <p:ph type="title"/>
          </p:nvPr>
        </p:nvSpPr>
        <p:spPr>
          <a:xfrm>
            <a:off x="457202" y="1847862"/>
            <a:ext cx="8037515" cy="1021556"/>
          </a:xfrm>
          <a:prstGeom prst="rect">
            <a:avLst/>
          </a:prstGeom>
        </p:spPr>
        <p:txBody>
          <a:bodyPr/>
          <a:lstStyle>
            <a:lvl1pPr algn="ctr">
              <a:defRPr sz="5000"/>
            </a:lvl1pPr>
          </a:lstStyle>
          <a:p>
            <a:pPr/>
            <a:r>
              <a:t>Discussion</a:t>
            </a:r>
          </a:p>
        </p:txBody>
      </p:sp>
      <p:sp>
        <p:nvSpPr>
          <p:cNvPr id="349" name="Slide Number Placeholder 4"/>
          <p:cNvSpPr txBox="1"/>
          <p:nvPr>
            <p:ph type="sldNum" sz="quarter" idx="4294967295"/>
          </p:nvPr>
        </p:nvSpPr>
        <p:spPr>
          <a:xfrm>
            <a:off x="8850405" y="106362"/>
            <a:ext cx="168090" cy="165101"/>
          </a:xfrm>
          <a:prstGeom prst="rect">
            <a:avLst/>
          </a:prstGeom>
          <a:extLst>
            <a:ext uri="{C572A759-6A51-4108-AA02-DFA0A04FC94B}">
              <ma14:wrappingTextBoxFlag xmlns:ma14="http://schemas.microsoft.com/office/mac/drawingml/2011/main" val="1"/>
            </a:ext>
          </a:extLst>
        </p:spPr>
        <p:txBody>
          <a:bodyPr lIns="0" tIns="0" rIns="0" bIns="0"/>
          <a:lstStyle/>
          <a:p>
            <a:pPr/>
            <a:fld id="{86CB4B4D-7CA3-9044-876B-883B54F8677D}" type="slidenum"/>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Title 1"/>
          <p:cNvSpPr txBox="1"/>
          <p:nvPr>
            <p:ph type="title"/>
          </p:nvPr>
        </p:nvSpPr>
        <p:spPr>
          <a:xfrm>
            <a:off x="370845" y="577961"/>
            <a:ext cx="8229601" cy="552771"/>
          </a:xfrm>
          <a:prstGeom prst="rect">
            <a:avLst/>
          </a:prstGeom>
        </p:spPr>
        <p:txBody>
          <a:bodyPr/>
          <a:lstStyle/>
          <a:p>
            <a:pPr/>
            <a:r>
              <a:t>Discussion</a:t>
            </a:r>
          </a:p>
        </p:txBody>
      </p:sp>
      <p:sp>
        <p:nvSpPr>
          <p:cNvPr id="352" name="Content Placeholder 2"/>
          <p:cNvSpPr txBox="1"/>
          <p:nvPr>
            <p:ph type="body" sz="half" idx="1"/>
          </p:nvPr>
        </p:nvSpPr>
        <p:spPr>
          <a:xfrm>
            <a:off x="206984" y="1692705"/>
            <a:ext cx="4389613" cy="2688354"/>
          </a:xfrm>
          <a:prstGeom prst="rect">
            <a:avLst/>
          </a:prstGeom>
        </p:spPr>
        <p:txBody>
          <a:bodyPr/>
          <a:lstStyle/>
          <a:p>
            <a:pPr>
              <a:defRPr sz="2000"/>
            </a:pPr>
            <a:r>
              <a:t>The model is capable of generating Code reviews containing correct vulnerabilities from CWE-20, CWE-611 and CWE-287.</a:t>
            </a:r>
          </a:p>
          <a:p>
            <a:pPr>
              <a:defRPr sz="2000"/>
            </a:pPr>
            <a:r>
              <a:t>Vulnerabilities from type CWE-835 are not present in any code review.</a:t>
            </a:r>
          </a:p>
        </p:txBody>
      </p:sp>
      <p:sp>
        <p:nvSpPr>
          <p:cNvPr id="353" name="Slide Number Placeholder 3"/>
          <p:cNvSpPr txBox="1"/>
          <p:nvPr>
            <p:ph type="sldNum" sz="quarter" idx="2"/>
          </p:nvPr>
        </p:nvSpPr>
        <p:spPr>
          <a:xfrm>
            <a:off x="8799052" y="59056"/>
            <a:ext cx="259530" cy="2565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54" name="prediction_vulnerable_1.png" descr="prediction_vulnerable_1.png"/>
          <p:cNvPicPr>
            <a:picLocks noChangeAspect="1"/>
          </p:cNvPicPr>
          <p:nvPr/>
        </p:nvPicPr>
        <p:blipFill>
          <a:blip r:embed="rId2">
            <a:extLst/>
          </a:blip>
          <a:srcRect l="0" t="3855" r="0" b="0"/>
          <a:stretch>
            <a:fillRect/>
          </a:stretch>
        </p:blipFill>
        <p:spPr>
          <a:xfrm>
            <a:off x="4599852" y="1325897"/>
            <a:ext cx="4973519" cy="3586315"/>
          </a:xfrm>
          <a:prstGeom prst="rect">
            <a:avLst/>
          </a:prstGeom>
          <a:ln w="12700">
            <a:miter lim="400000"/>
          </a:ln>
        </p:spPr>
      </p:pic>
      <p:sp>
        <p:nvSpPr>
          <p:cNvPr id="355" name="Prompt: provide a detailed code review of the following code snippet"/>
          <p:cNvSpPr txBox="1"/>
          <p:nvPr/>
        </p:nvSpPr>
        <p:spPr>
          <a:xfrm>
            <a:off x="4965877" y="654161"/>
            <a:ext cx="3615842" cy="6251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a:lvl1pPr>
          </a:lstStyle>
          <a:p>
            <a:pPr/>
            <a:r>
              <a:t>Prompt: provide a detailed code review of the following code snippet </a:t>
            </a:r>
          </a:p>
        </p:txBody>
      </p:sp>
      <p:sp>
        <p:nvSpPr>
          <p:cNvPr id="356" name="Text Placeholder 3"/>
          <p:cNvSpPr/>
          <p:nvPr/>
        </p:nvSpPr>
        <p:spPr>
          <a:xfrm>
            <a:off x="420407" y="1053497"/>
            <a:ext cx="4121563" cy="38372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defTabSz="342900">
              <a:spcBef>
                <a:spcPts val="500"/>
              </a:spcBef>
              <a:defRPr b="1" sz="2400">
                <a:solidFill>
                  <a:srgbClr val="FF4F4F"/>
                </a:solidFill>
                <a:latin typeface="Poppins SemiBold"/>
                <a:ea typeface="Poppins SemiBold"/>
                <a:cs typeface="Poppins SemiBold"/>
                <a:sym typeface="Poppins SemiBold"/>
              </a:defRPr>
            </a:lvl1pPr>
          </a:lstStyle>
          <a:p>
            <a:pPr/>
            <a:r>
              <a:t>Prompt Comparison</a:t>
            </a:r>
          </a:p>
        </p:txBody>
      </p:sp>
      <p:sp>
        <p:nvSpPr>
          <p:cNvPr id="357" name="[1]"/>
          <p:cNvSpPr txBox="1"/>
          <p:nvPr/>
        </p:nvSpPr>
        <p:spPr>
          <a:xfrm>
            <a:off x="8923241" y="4899896"/>
            <a:ext cx="260621" cy="22570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a:lvl1pPr>
          </a:lstStyle>
          <a:p>
            <a:pPr/>
            <a:r>
              <a:t>[1]</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9" name="Title 1"/>
          <p:cNvSpPr txBox="1"/>
          <p:nvPr>
            <p:ph type="title"/>
          </p:nvPr>
        </p:nvSpPr>
        <p:spPr>
          <a:xfrm>
            <a:off x="370845" y="577961"/>
            <a:ext cx="8229601" cy="552771"/>
          </a:xfrm>
          <a:prstGeom prst="rect">
            <a:avLst/>
          </a:prstGeom>
        </p:spPr>
        <p:txBody>
          <a:bodyPr/>
          <a:lstStyle/>
          <a:p>
            <a:pPr/>
            <a:r>
              <a:t>Discussion</a:t>
            </a:r>
          </a:p>
        </p:txBody>
      </p:sp>
      <p:sp>
        <p:nvSpPr>
          <p:cNvPr id="360" name="Content Placeholder 2"/>
          <p:cNvSpPr txBox="1"/>
          <p:nvPr>
            <p:ph type="body" sz="half" idx="1"/>
          </p:nvPr>
        </p:nvSpPr>
        <p:spPr>
          <a:xfrm>
            <a:off x="206984" y="1945279"/>
            <a:ext cx="4389613" cy="2688354"/>
          </a:xfrm>
          <a:prstGeom prst="rect">
            <a:avLst/>
          </a:prstGeom>
        </p:spPr>
        <p:txBody>
          <a:bodyPr/>
          <a:lstStyle/>
          <a:p>
            <a:pPr>
              <a:defRPr sz="2000"/>
            </a:pPr>
            <a:r>
              <a:t>The model is capable of generating </a:t>
            </a:r>
            <a:r>
              <a:rPr b="1">
                <a:solidFill>
                  <a:schemeClr val="accent2"/>
                </a:solidFill>
              </a:rPr>
              <a:t>more</a:t>
            </a:r>
            <a:r>
              <a:t> Code reviews containing correct vulnerabilities</a:t>
            </a:r>
          </a:p>
          <a:p>
            <a:pPr>
              <a:defRPr sz="2000"/>
            </a:pPr>
            <a:r>
              <a:t>Some vulnerabilities from some types are still not detected</a:t>
            </a:r>
          </a:p>
        </p:txBody>
      </p:sp>
      <p:sp>
        <p:nvSpPr>
          <p:cNvPr id="361" name="Slide Number Placeholder 3"/>
          <p:cNvSpPr txBox="1"/>
          <p:nvPr>
            <p:ph type="sldNum" sz="quarter" idx="2"/>
          </p:nvPr>
        </p:nvSpPr>
        <p:spPr>
          <a:xfrm>
            <a:off x="8799052" y="59056"/>
            <a:ext cx="259530" cy="2565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2" name="Prompt: provide a detailed code review of the following code snippet, and focus on security aspects"/>
          <p:cNvSpPr txBox="1"/>
          <p:nvPr/>
        </p:nvSpPr>
        <p:spPr>
          <a:xfrm>
            <a:off x="3872929" y="783195"/>
            <a:ext cx="5265298" cy="6251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a:pPr>
            <a:r>
              <a:t>Prompt: provide a detailed code review of the following code snippet</a:t>
            </a:r>
            <a:r>
              <a:rPr u="sng">
                <a:solidFill>
                  <a:schemeClr val="accent2"/>
                </a:solidFill>
              </a:rPr>
              <a:t>, and focus on security aspects</a:t>
            </a:r>
          </a:p>
        </p:txBody>
      </p:sp>
      <p:sp>
        <p:nvSpPr>
          <p:cNvPr id="363" name="Text Placeholder 3"/>
          <p:cNvSpPr/>
          <p:nvPr/>
        </p:nvSpPr>
        <p:spPr>
          <a:xfrm>
            <a:off x="458787" y="1043627"/>
            <a:ext cx="4121563" cy="38372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defTabSz="342900">
              <a:spcBef>
                <a:spcPts val="500"/>
              </a:spcBef>
              <a:defRPr b="1" sz="2400">
                <a:solidFill>
                  <a:srgbClr val="FF4F4F"/>
                </a:solidFill>
                <a:latin typeface="Poppins SemiBold"/>
                <a:ea typeface="Poppins SemiBold"/>
                <a:cs typeface="Poppins SemiBold"/>
                <a:sym typeface="Poppins SemiBold"/>
              </a:defRPr>
            </a:lvl1pPr>
          </a:lstStyle>
          <a:p>
            <a:pPr/>
            <a:r>
              <a:t>Prompt Comparison</a:t>
            </a:r>
          </a:p>
        </p:txBody>
      </p:sp>
      <p:pic>
        <p:nvPicPr>
          <p:cNvPr id="364" name="prediction_vulnerable_2.png" descr="prediction_vulnerable_2.png"/>
          <p:cNvPicPr>
            <a:picLocks noChangeAspect="1"/>
          </p:cNvPicPr>
          <p:nvPr/>
        </p:nvPicPr>
        <p:blipFill>
          <a:blip r:embed="rId2">
            <a:extLst/>
          </a:blip>
          <a:srcRect l="0" t="4682" r="0" b="0"/>
          <a:stretch>
            <a:fillRect/>
          </a:stretch>
        </p:blipFill>
        <p:spPr>
          <a:xfrm>
            <a:off x="4705699" y="1477246"/>
            <a:ext cx="4813766" cy="3441281"/>
          </a:xfrm>
          <a:prstGeom prst="rect">
            <a:avLst/>
          </a:prstGeom>
          <a:ln w="12700">
            <a:miter lim="400000"/>
          </a:ln>
        </p:spPr>
      </p:pic>
      <p:sp>
        <p:nvSpPr>
          <p:cNvPr id="365" name="[1]"/>
          <p:cNvSpPr txBox="1"/>
          <p:nvPr/>
        </p:nvSpPr>
        <p:spPr>
          <a:xfrm>
            <a:off x="8943975" y="4919086"/>
            <a:ext cx="260622" cy="22570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a:lvl1pPr>
          </a:lstStyle>
          <a:p>
            <a:pPr/>
            <a:r>
              <a:t>[1]</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2" name="Bild" descr="Bild"/>
          <p:cNvPicPr>
            <a:picLocks noChangeAspect="1"/>
          </p:cNvPicPr>
          <p:nvPr/>
        </p:nvPicPr>
        <p:blipFill>
          <a:blip r:embed="rId2">
            <a:extLst/>
          </a:blip>
          <a:stretch>
            <a:fillRect/>
          </a:stretch>
        </p:blipFill>
        <p:spPr>
          <a:xfrm>
            <a:off x="5236277" y="3424004"/>
            <a:ext cx="2060918" cy="1253725"/>
          </a:xfrm>
          <a:prstGeom prst="rect">
            <a:avLst/>
          </a:prstGeom>
          <a:ln w="12700">
            <a:miter lim="400000"/>
          </a:ln>
        </p:spPr>
      </p:pic>
      <p:sp>
        <p:nvSpPr>
          <p:cNvPr id="183" name="[8]"/>
          <p:cNvSpPr txBox="1"/>
          <p:nvPr/>
        </p:nvSpPr>
        <p:spPr>
          <a:xfrm>
            <a:off x="7276267" y="4434914"/>
            <a:ext cx="260621" cy="2257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100"/>
            </a:lvl1pPr>
          </a:lstStyle>
          <a:p>
            <a:pPr/>
            <a:r>
              <a:t>[8]</a:t>
            </a:r>
          </a:p>
        </p:txBody>
      </p:sp>
      <p:sp>
        <p:nvSpPr>
          <p:cNvPr id="184" name="Introduction"/>
          <p:cNvSpPr txBox="1"/>
          <p:nvPr>
            <p:ph type="title"/>
          </p:nvPr>
        </p:nvSpPr>
        <p:spPr>
          <a:xfrm>
            <a:off x="457200" y="546449"/>
            <a:ext cx="8229600" cy="552770"/>
          </a:xfrm>
          <a:prstGeom prst="rect">
            <a:avLst/>
          </a:prstGeom>
        </p:spPr>
        <p:txBody>
          <a:bodyPr anchor="ctr"/>
          <a:lstStyle>
            <a:lvl1pPr>
              <a:defRPr cap="none">
                <a:latin typeface="Poppins SemiBold"/>
                <a:ea typeface="Poppins SemiBold"/>
                <a:cs typeface="Poppins SemiBold"/>
                <a:sym typeface="Poppins SemiBold"/>
              </a:defRPr>
            </a:lvl1pPr>
          </a:lstStyle>
          <a:p>
            <a:pPr/>
            <a:r>
              <a:t>Introduction</a:t>
            </a:r>
          </a:p>
        </p:txBody>
      </p:sp>
      <p:sp>
        <p:nvSpPr>
          <p:cNvPr id="185" name="Text Placeholder 6"/>
          <p:cNvSpPr txBox="1"/>
          <p:nvPr/>
        </p:nvSpPr>
        <p:spPr>
          <a:xfrm>
            <a:off x="466797" y="1036781"/>
            <a:ext cx="5501551" cy="37644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342900">
              <a:spcBef>
                <a:spcPts val="400"/>
              </a:spcBef>
              <a:defRPr b="1">
                <a:solidFill>
                  <a:srgbClr val="FF4F4F"/>
                </a:solidFill>
                <a:latin typeface="Poppins SemiBold"/>
                <a:ea typeface="Poppins SemiBold"/>
                <a:cs typeface="Poppins SemiBold"/>
                <a:sym typeface="Poppins SemiBold"/>
              </a:defRPr>
            </a:lvl1pPr>
          </a:lstStyle>
          <a:p>
            <a:pPr/>
            <a:r>
              <a:t>Overview</a:t>
            </a:r>
          </a:p>
        </p:txBody>
      </p:sp>
      <p:pic>
        <p:nvPicPr>
          <p:cNvPr id="186" name="Bild" descr="Bild"/>
          <p:cNvPicPr>
            <a:picLocks noChangeAspect="1"/>
          </p:cNvPicPr>
          <p:nvPr/>
        </p:nvPicPr>
        <p:blipFill>
          <a:blip r:embed="rId3">
            <a:extLst/>
          </a:blip>
          <a:stretch>
            <a:fillRect/>
          </a:stretch>
        </p:blipFill>
        <p:spPr>
          <a:xfrm>
            <a:off x="5429469" y="1438244"/>
            <a:ext cx="1674534" cy="1674533"/>
          </a:xfrm>
          <a:prstGeom prst="rect">
            <a:avLst/>
          </a:prstGeom>
          <a:ln w="12700">
            <a:miter lim="400000"/>
          </a:ln>
        </p:spPr>
      </p:pic>
      <p:sp>
        <p:nvSpPr>
          <p:cNvPr id="187" name="[7]"/>
          <p:cNvSpPr txBox="1"/>
          <p:nvPr/>
        </p:nvSpPr>
        <p:spPr>
          <a:xfrm>
            <a:off x="7117239" y="2846166"/>
            <a:ext cx="260622" cy="22570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a:lvl1pPr>
          </a:lstStyle>
          <a:p>
            <a:pPr/>
            <a:r>
              <a:t>[7]</a:t>
            </a:r>
          </a:p>
        </p:txBody>
      </p:sp>
      <p:pic>
        <p:nvPicPr>
          <p:cNvPr id="188" name="Bild" descr="Bild"/>
          <p:cNvPicPr>
            <a:picLocks noChangeAspect="1"/>
          </p:cNvPicPr>
          <p:nvPr/>
        </p:nvPicPr>
        <p:blipFill>
          <a:blip r:embed="rId4">
            <a:extLst/>
          </a:blip>
          <a:stretch>
            <a:fillRect/>
          </a:stretch>
        </p:blipFill>
        <p:spPr>
          <a:xfrm>
            <a:off x="1177917" y="1341805"/>
            <a:ext cx="3319013" cy="1867412"/>
          </a:xfrm>
          <a:prstGeom prst="rect">
            <a:avLst/>
          </a:prstGeom>
          <a:ln w="12700">
            <a:miter lim="400000"/>
          </a:ln>
        </p:spPr>
      </p:pic>
      <p:sp>
        <p:nvSpPr>
          <p:cNvPr id="189" name="[6]"/>
          <p:cNvSpPr txBox="1"/>
          <p:nvPr/>
        </p:nvSpPr>
        <p:spPr>
          <a:xfrm>
            <a:off x="3206629" y="2846166"/>
            <a:ext cx="260622" cy="22570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a:lvl1pPr>
          </a:lstStyle>
          <a:p>
            <a:pPr/>
            <a:r>
              <a:t>[6]</a:t>
            </a:r>
          </a:p>
        </p:txBody>
      </p:sp>
      <p:sp>
        <p:nvSpPr>
          <p:cNvPr id="190" name="Security code reviews should focus on:…"/>
          <p:cNvSpPr txBox="1"/>
          <p:nvPr>
            <p:ph type="body" sz="quarter" idx="1"/>
          </p:nvPr>
        </p:nvSpPr>
        <p:spPr>
          <a:xfrm>
            <a:off x="791846" y="3213600"/>
            <a:ext cx="4091156" cy="1674533"/>
          </a:xfrm>
          <a:prstGeom prst="rect">
            <a:avLst/>
          </a:prstGeom>
        </p:spPr>
        <p:txBody>
          <a:bodyPr/>
          <a:lstStyle/>
          <a:p>
            <a:pPr>
              <a:lnSpc>
                <a:spcPct val="20000"/>
              </a:lnSpc>
              <a:spcBef>
                <a:spcPts val="1200"/>
              </a:spcBef>
              <a:defRPr b="0" sz="1400">
                <a:solidFill>
                  <a:srgbClr val="000000"/>
                </a:solidFill>
                <a:latin typeface="Poppins"/>
                <a:ea typeface="Poppins"/>
                <a:cs typeface="Poppins"/>
                <a:sym typeface="Poppins"/>
              </a:defRPr>
            </a:pPr>
            <a:r>
              <a:t>Security code reviews should focus on: </a:t>
            </a:r>
          </a:p>
          <a:p>
            <a:pPr marL="257175" indent="-257175">
              <a:lnSpc>
                <a:spcPct val="20000"/>
              </a:lnSpc>
              <a:spcBef>
                <a:spcPts val="1200"/>
              </a:spcBef>
              <a:buClr>
                <a:srgbClr val="000000"/>
              </a:buClr>
              <a:buSzPct val="100000"/>
              <a:buFont typeface="Arial"/>
              <a:buChar char="•"/>
              <a:defRPr b="0" sz="1400">
                <a:solidFill>
                  <a:srgbClr val="000000"/>
                </a:solidFill>
                <a:latin typeface="Poppins"/>
                <a:ea typeface="Poppins"/>
                <a:cs typeface="Poppins"/>
                <a:sym typeface="Poppins"/>
              </a:defRPr>
            </a:pPr>
            <a:r>
              <a:t>Authentication and authorization</a:t>
            </a:r>
          </a:p>
          <a:p>
            <a:pPr marL="257175" indent="-257175">
              <a:lnSpc>
                <a:spcPct val="20000"/>
              </a:lnSpc>
              <a:spcBef>
                <a:spcPts val="1200"/>
              </a:spcBef>
              <a:buClr>
                <a:srgbClr val="000000"/>
              </a:buClr>
              <a:buSzPct val="100000"/>
              <a:buFont typeface="Arial"/>
              <a:buChar char="•"/>
              <a:defRPr b="0" sz="1400">
                <a:solidFill>
                  <a:srgbClr val="000000"/>
                </a:solidFill>
                <a:latin typeface="Poppins"/>
                <a:ea typeface="Poppins"/>
                <a:cs typeface="Poppins"/>
                <a:sym typeface="Poppins"/>
              </a:defRPr>
            </a:pPr>
            <a:r>
              <a:t>Data validation</a:t>
            </a:r>
          </a:p>
          <a:p>
            <a:pPr marL="257175" indent="-257175">
              <a:lnSpc>
                <a:spcPct val="20000"/>
              </a:lnSpc>
              <a:spcBef>
                <a:spcPts val="1200"/>
              </a:spcBef>
              <a:buClr>
                <a:srgbClr val="000000"/>
              </a:buClr>
              <a:buSzPct val="100000"/>
              <a:buFont typeface="Arial"/>
              <a:buChar char="•"/>
              <a:defRPr b="0" sz="1400">
                <a:solidFill>
                  <a:srgbClr val="000000"/>
                </a:solidFill>
                <a:latin typeface="Poppins"/>
                <a:ea typeface="Poppins"/>
                <a:cs typeface="Poppins"/>
                <a:sym typeface="Poppins"/>
              </a:defRPr>
            </a:pPr>
            <a:r>
              <a:t>Error handling</a:t>
            </a:r>
          </a:p>
          <a:p>
            <a:pPr marL="257175" indent="-257175">
              <a:lnSpc>
                <a:spcPct val="20000"/>
              </a:lnSpc>
              <a:spcBef>
                <a:spcPts val="1200"/>
              </a:spcBef>
              <a:buClr>
                <a:srgbClr val="000000"/>
              </a:buClr>
              <a:buSzPct val="100000"/>
              <a:buFont typeface="Arial"/>
              <a:buChar char="•"/>
              <a:defRPr b="0" sz="1400">
                <a:solidFill>
                  <a:srgbClr val="000000"/>
                </a:solidFill>
                <a:latin typeface="Poppins"/>
                <a:ea typeface="Poppins"/>
                <a:cs typeface="Poppins"/>
                <a:sym typeface="Poppins"/>
              </a:defRPr>
            </a:pPr>
            <a:r>
              <a:t>Session management</a:t>
            </a:r>
          </a:p>
          <a:p>
            <a:pPr marL="257175" indent="-257175">
              <a:lnSpc>
                <a:spcPct val="20000"/>
              </a:lnSpc>
              <a:spcBef>
                <a:spcPts val="1200"/>
              </a:spcBef>
              <a:buClr>
                <a:srgbClr val="000000"/>
              </a:buClr>
              <a:buSzPct val="100000"/>
              <a:buFont typeface="Arial"/>
              <a:buChar char="•"/>
              <a:defRPr b="0" sz="1400">
                <a:solidFill>
                  <a:srgbClr val="000000"/>
                </a:solidFill>
                <a:latin typeface="Poppins"/>
                <a:ea typeface="Poppins"/>
                <a:cs typeface="Poppins"/>
                <a:sym typeface="Poppins"/>
              </a:defRPr>
            </a:pPr>
            <a:r>
              <a:t>Security configuration</a:t>
            </a:r>
          </a:p>
          <a:p>
            <a:pPr marL="257175" indent="-257175">
              <a:lnSpc>
                <a:spcPct val="20000"/>
              </a:lnSpc>
              <a:spcBef>
                <a:spcPts val="1200"/>
              </a:spcBef>
              <a:buClr>
                <a:srgbClr val="000000"/>
              </a:buClr>
              <a:buSzPct val="100000"/>
              <a:buFont typeface="Arial"/>
              <a:buChar char="•"/>
              <a:defRPr b="0" sz="1400">
                <a:solidFill>
                  <a:srgbClr val="000000"/>
                </a:solidFill>
                <a:latin typeface="Poppins"/>
                <a:ea typeface="Poppins"/>
                <a:cs typeface="Poppins"/>
                <a:sym typeface="Poppins"/>
              </a:defRPr>
            </a:pPr>
            <a:r>
              <a:t>Logging</a:t>
            </a:r>
          </a:p>
          <a:p>
            <a:pPr marL="257175" indent="-257175">
              <a:lnSpc>
                <a:spcPct val="20000"/>
              </a:lnSpc>
              <a:spcBef>
                <a:spcPts val="1200"/>
              </a:spcBef>
              <a:buClr>
                <a:srgbClr val="000000"/>
              </a:buClr>
              <a:buSzPct val="100000"/>
              <a:buFont typeface="Arial"/>
              <a:buChar char="•"/>
              <a:defRPr b="0" sz="1400">
                <a:solidFill>
                  <a:srgbClr val="000000"/>
                </a:solidFill>
                <a:latin typeface="Poppins"/>
                <a:ea typeface="Poppins"/>
                <a:cs typeface="Poppins"/>
                <a:sym typeface="Poppins"/>
              </a:defRPr>
            </a:pPr>
            <a:r>
              <a:t>Encryption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88"/>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8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19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4" fill="hold">
                                  <p:stCondLst>
                                    <p:cond delay="0"/>
                                  </p:stCondLst>
                                  <p:iterate type="el" backwards="0">
                                    <p:tmAbs val="0"/>
                                  </p:iterate>
                                  <p:childTnLst>
                                    <p:set>
                                      <p:cBhvr>
                                        <p:cTn id="17" fill="hold"/>
                                        <p:tgtEl>
                                          <p:spTgt spid="186"/>
                                        </p:tgtEl>
                                        <p:attrNameLst>
                                          <p:attrName>style.visibility</p:attrName>
                                        </p:attrNameLst>
                                      </p:cBhvr>
                                      <p:to>
                                        <p:strVal val="visible"/>
                                      </p:to>
                                    </p:set>
                                  </p:childTnLst>
                                </p:cTn>
                              </p:par>
                            </p:childTnLst>
                          </p:cTn>
                        </p:par>
                        <p:par>
                          <p:cTn id="18" fill="hold">
                            <p:stCondLst>
                              <p:cond delay="0"/>
                            </p:stCondLst>
                            <p:childTnLst>
                              <p:par>
                                <p:cTn id="19" presetClass="entr" nodeType="afterEffect" presetSubtype="0" presetID="1" grpId="5" fill="hold">
                                  <p:stCondLst>
                                    <p:cond delay="0"/>
                                  </p:stCondLst>
                                  <p:iterate type="el" backwards="0">
                                    <p:tmAbs val="0"/>
                                  </p:iterate>
                                  <p:childTnLst>
                                    <p:set>
                                      <p:cBhvr>
                                        <p:cTn id="20" fill="hold"/>
                                        <p:tgtEl>
                                          <p:spTgt spid="18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6" fill="hold">
                                  <p:stCondLst>
                                    <p:cond delay="0"/>
                                  </p:stCondLst>
                                  <p:iterate type="el" backwards="0">
                                    <p:tmAbs val="0"/>
                                  </p:iterate>
                                  <p:childTnLst>
                                    <p:set>
                                      <p:cBhvr>
                                        <p:cTn id="24" fill="hold"/>
                                        <p:tgtEl>
                                          <p:spTgt spid="182"/>
                                        </p:tgtEl>
                                        <p:attrNameLst>
                                          <p:attrName>style.visibility</p:attrName>
                                        </p:attrNameLst>
                                      </p:cBhvr>
                                      <p:to>
                                        <p:strVal val="visible"/>
                                      </p:to>
                                    </p:set>
                                  </p:childTnLst>
                                </p:cTn>
                              </p:par>
                            </p:childTnLst>
                          </p:cTn>
                        </p:par>
                        <p:par>
                          <p:cTn id="25" fill="hold">
                            <p:stCondLst>
                              <p:cond delay="0"/>
                            </p:stCondLst>
                            <p:childTnLst>
                              <p:par>
                                <p:cTn id="26" presetClass="entr" nodeType="afterEffect" presetSubtype="0" presetID="1" grpId="7" fill="hold">
                                  <p:stCondLst>
                                    <p:cond delay="0"/>
                                  </p:stCondLst>
                                  <p:iterate type="el" backwards="0">
                                    <p:tmAbs val="0"/>
                                  </p:iterate>
                                  <p:childTnLst>
                                    <p:set>
                                      <p:cBhvr>
                                        <p:cTn id="27" fill="hold"/>
                                        <p:tgtEl>
                                          <p:spTgt spid="1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9" grpId="2"/>
      <p:bldP build="whole" bldLvl="1" animBg="1" rev="0" advAuto="0" spid="190" grpId="3"/>
      <p:bldP build="whole" bldLvl="1" animBg="1" rev="0" advAuto="0" spid="183" grpId="7"/>
      <p:bldP build="whole" bldLvl="1" animBg="1" rev="0" advAuto="0" spid="182" grpId="6"/>
      <p:bldP build="whole" bldLvl="1" animBg="1" rev="0" advAuto="0" spid="188" grpId="1"/>
      <p:bldP build="whole" bldLvl="1" animBg="1" rev="0" advAuto="0" spid="186" grpId="4"/>
      <p:bldP build="whole" bldLvl="1" animBg="1" rev="0" advAuto="0" spid="187" grpId="5"/>
    </p:bld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7"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8" name="Discussion"/>
          <p:cNvSpPr txBox="1"/>
          <p:nvPr>
            <p:ph type="title"/>
          </p:nvPr>
        </p:nvSpPr>
        <p:spPr>
          <a:xfrm>
            <a:off x="370845" y="577961"/>
            <a:ext cx="8229601" cy="552771"/>
          </a:xfrm>
          <a:prstGeom prst="rect">
            <a:avLst/>
          </a:prstGeom>
        </p:spPr>
        <p:txBody>
          <a:bodyPr/>
          <a:lstStyle/>
          <a:p>
            <a:pPr/>
            <a:r>
              <a:t>Discussion</a:t>
            </a:r>
          </a:p>
        </p:txBody>
      </p:sp>
      <p:sp>
        <p:nvSpPr>
          <p:cNvPr id="369" name="Text Placeholder 3"/>
          <p:cNvSpPr/>
          <p:nvPr/>
        </p:nvSpPr>
        <p:spPr>
          <a:xfrm>
            <a:off x="458787" y="1043627"/>
            <a:ext cx="4121563" cy="38372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defTabSz="342900">
              <a:spcBef>
                <a:spcPts val="500"/>
              </a:spcBef>
              <a:defRPr b="1" sz="2400">
                <a:solidFill>
                  <a:srgbClr val="FF4F4F"/>
                </a:solidFill>
                <a:latin typeface="Poppins SemiBold"/>
                <a:ea typeface="Poppins SemiBold"/>
                <a:cs typeface="Poppins SemiBold"/>
                <a:sym typeface="Poppins SemiBold"/>
              </a:defRPr>
            </a:lvl1pPr>
          </a:lstStyle>
          <a:p>
            <a:pPr/>
            <a:r>
              <a:t>Prompt Comparison</a:t>
            </a:r>
          </a:p>
        </p:txBody>
      </p:sp>
      <p:pic>
        <p:nvPicPr>
          <p:cNvPr id="370" name="prediction_fixed_1.png" descr="prediction_fixed_1.png"/>
          <p:cNvPicPr>
            <a:picLocks noChangeAspect="1"/>
          </p:cNvPicPr>
          <p:nvPr/>
        </p:nvPicPr>
        <p:blipFill>
          <a:blip r:embed="rId2">
            <a:extLst/>
          </a:blip>
          <a:stretch>
            <a:fillRect/>
          </a:stretch>
        </p:blipFill>
        <p:spPr>
          <a:xfrm>
            <a:off x="202949" y="1473659"/>
            <a:ext cx="4874282" cy="3655711"/>
          </a:xfrm>
          <a:prstGeom prst="rect">
            <a:avLst/>
          </a:prstGeom>
          <a:ln w="12700">
            <a:miter lim="400000"/>
          </a:ln>
        </p:spPr>
      </p:pic>
      <p:pic>
        <p:nvPicPr>
          <p:cNvPr id="371" name="prediction_fixed_2.png" descr="prediction_fixed_2.png"/>
          <p:cNvPicPr>
            <a:picLocks noChangeAspect="1"/>
          </p:cNvPicPr>
          <p:nvPr/>
        </p:nvPicPr>
        <p:blipFill>
          <a:blip r:embed="rId3">
            <a:extLst/>
          </a:blip>
          <a:stretch>
            <a:fillRect/>
          </a:stretch>
        </p:blipFill>
        <p:spPr>
          <a:xfrm>
            <a:off x="4794353" y="1506905"/>
            <a:ext cx="4785626" cy="3589219"/>
          </a:xfrm>
          <a:prstGeom prst="rect">
            <a:avLst/>
          </a:prstGeom>
          <a:ln w="12700">
            <a:miter lim="400000"/>
          </a:ln>
        </p:spPr>
      </p:pic>
      <p:sp>
        <p:nvSpPr>
          <p:cNvPr id="372" name="Prompt: provide a detailed code review of the following code snippet, and focus on security aspects"/>
          <p:cNvSpPr txBox="1"/>
          <p:nvPr/>
        </p:nvSpPr>
        <p:spPr>
          <a:xfrm>
            <a:off x="5280677" y="1363453"/>
            <a:ext cx="3812978" cy="39361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000"/>
            </a:pPr>
            <a:r>
              <a:t>Prompt: provide a detailed code review of the following code snippet</a:t>
            </a:r>
            <a:r>
              <a:rPr u="sng">
                <a:solidFill>
                  <a:schemeClr val="accent2"/>
                </a:solidFill>
              </a:rPr>
              <a:t>, and focus on security aspects</a:t>
            </a:r>
          </a:p>
        </p:txBody>
      </p:sp>
      <p:sp>
        <p:nvSpPr>
          <p:cNvPr id="373" name="Prompt: provide a detailed code review of the following code snippet"/>
          <p:cNvSpPr txBox="1"/>
          <p:nvPr/>
        </p:nvSpPr>
        <p:spPr>
          <a:xfrm>
            <a:off x="745173" y="1473659"/>
            <a:ext cx="3906924" cy="2285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000"/>
            </a:lvl1pPr>
          </a:lstStyle>
          <a:p>
            <a:pPr/>
            <a:r>
              <a:t>Prompt: provide a detailed code review of the following code snippet</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5" name="Slide Number Placeholder 4"/>
          <p:cNvSpPr txBox="1"/>
          <p:nvPr>
            <p:ph type="sldNum" sz="quarter" idx="4294967295"/>
          </p:nvPr>
        </p:nvSpPr>
        <p:spPr>
          <a:xfrm>
            <a:off x="8850405" y="106362"/>
            <a:ext cx="168090" cy="165101"/>
          </a:xfrm>
          <a:prstGeom prst="rect">
            <a:avLst/>
          </a:prstGeom>
          <a:extLst>
            <a:ext uri="{C572A759-6A51-4108-AA02-DFA0A04FC94B}">
              <ma14:wrappingTextBoxFlag xmlns:ma14="http://schemas.microsoft.com/office/mac/drawingml/2011/main" val="1"/>
            </a:ext>
          </a:extLst>
        </p:spPr>
        <p:txBody>
          <a:bodyPr lIns="0" tIns="0" rIns="0" bIns="0"/>
          <a:lstStyle/>
          <a:p>
            <a:pPr/>
            <a:fld id="{86CB4B4D-7CA3-9044-876B-883B54F8677D}" type="slidenum"/>
          </a:p>
        </p:txBody>
      </p:sp>
      <p:sp>
        <p:nvSpPr>
          <p:cNvPr id="376" name="Title 5"/>
          <p:cNvSpPr txBox="1"/>
          <p:nvPr>
            <p:ph type="title"/>
          </p:nvPr>
        </p:nvSpPr>
        <p:spPr>
          <a:xfrm>
            <a:off x="457200" y="546449"/>
            <a:ext cx="8229600" cy="552770"/>
          </a:xfrm>
          <a:prstGeom prst="rect">
            <a:avLst/>
          </a:prstGeom>
        </p:spPr>
        <p:txBody>
          <a:bodyPr anchor="ctr"/>
          <a:lstStyle>
            <a:lvl1pPr defTabSz="301752">
              <a:defRPr cap="none" sz="3168">
                <a:latin typeface="Poppins SemiBold"/>
                <a:ea typeface="Poppins SemiBold"/>
                <a:cs typeface="Poppins SemiBold"/>
                <a:sym typeface="Poppins SemiBold"/>
              </a:defRPr>
            </a:lvl1pPr>
          </a:lstStyle>
          <a:p>
            <a:pPr/>
            <a:r>
              <a:t>Discussion</a:t>
            </a:r>
          </a:p>
        </p:txBody>
      </p:sp>
      <p:sp>
        <p:nvSpPr>
          <p:cNvPr id="377" name="Text Placeholder 3"/>
          <p:cNvSpPr/>
          <p:nvPr/>
        </p:nvSpPr>
        <p:spPr>
          <a:xfrm>
            <a:off x="458787" y="1043627"/>
            <a:ext cx="8228012" cy="38372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defTabSz="342900">
              <a:spcBef>
                <a:spcPts val="500"/>
              </a:spcBef>
              <a:defRPr b="1" sz="2400">
                <a:solidFill>
                  <a:srgbClr val="FF4F4F"/>
                </a:solidFill>
                <a:latin typeface="Poppins SemiBold"/>
                <a:ea typeface="Poppins SemiBold"/>
                <a:cs typeface="Poppins SemiBold"/>
                <a:sym typeface="Poppins SemiBold"/>
              </a:defRPr>
            </a:lvl1pPr>
          </a:lstStyle>
          <a:p>
            <a:pPr/>
            <a:r>
              <a:t>Evaluation Metrics</a:t>
            </a:r>
          </a:p>
        </p:txBody>
      </p:sp>
      <p:sp>
        <p:nvSpPr>
          <p:cNvPr id="378" name="Content Placeholder 6"/>
          <p:cNvSpPr txBox="1"/>
          <p:nvPr/>
        </p:nvSpPr>
        <p:spPr>
          <a:xfrm>
            <a:off x="347475" y="1921445"/>
            <a:ext cx="4780057" cy="215977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57175" indent="-257175" defTabSz="342900">
              <a:spcBef>
                <a:spcPts val="400"/>
              </a:spcBef>
              <a:buSzPct val="100000"/>
              <a:buFont typeface="Arial"/>
              <a:buChar char="•"/>
              <a:defRPr>
                <a:latin typeface="Poppins"/>
                <a:ea typeface="Poppins"/>
                <a:cs typeface="Poppins"/>
                <a:sym typeface="Poppins"/>
              </a:defRPr>
            </a:pPr>
            <a:r>
              <a:t>Accuracy increases by 5%</a:t>
            </a:r>
          </a:p>
          <a:p>
            <a:pPr marL="257175" indent="-257175" defTabSz="342900">
              <a:spcBef>
                <a:spcPts val="400"/>
              </a:spcBef>
              <a:buSzPct val="100000"/>
              <a:buFont typeface="Arial"/>
              <a:buChar char="•"/>
              <a:defRPr>
                <a:latin typeface="Poppins"/>
                <a:ea typeface="Poppins"/>
                <a:cs typeface="Poppins"/>
                <a:sym typeface="Poppins"/>
              </a:defRPr>
            </a:pPr>
            <a:r>
              <a:t>Recall increases by 28%</a:t>
            </a:r>
          </a:p>
          <a:p>
            <a:pPr marL="257175" indent="-257175" defTabSz="342900">
              <a:spcBef>
                <a:spcPts val="400"/>
              </a:spcBef>
              <a:buSzPct val="100000"/>
              <a:buFont typeface="Arial"/>
              <a:buChar char="•"/>
              <a:defRPr>
                <a:latin typeface="Poppins"/>
                <a:ea typeface="Poppins"/>
                <a:cs typeface="Poppins"/>
                <a:sym typeface="Poppins"/>
              </a:defRPr>
            </a:pPr>
            <a:r>
              <a:t>Precision decreases by 0.6%</a:t>
            </a:r>
          </a:p>
          <a:p>
            <a:pPr marL="257175" indent="-257175" defTabSz="342900">
              <a:spcBef>
                <a:spcPts val="400"/>
              </a:spcBef>
              <a:buSzPct val="100000"/>
              <a:buFont typeface="Arial"/>
              <a:buChar char="•"/>
              <a:defRPr>
                <a:latin typeface="Poppins"/>
                <a:ea typeface="Poppins"/>
                <a:cs typeface="Poppins"/>
                <a:sym typeface="Poppins"/>
              </a:defRPr>
            </a:pPr>
            <a:r>
              <a:t>F1-Score increases by 20.8%</a:t>
            </a:r>
          </a:p>
        </p:txBody>
      </p:sp>
      <p:pic>
        <p:nvPicPr>
          <p:cNvPr id="379" name="Bildschirmfoto 2023-06-28 um 01.23.48.png" descr="Bildschirmfoto 2023-06-28 um 01.23.48.png"/>
          <p:cNvPicPr>
            <a:picLocks noChangeAspect="1"/>
          </p:cNvPicPr>
          <p:nvPr/>
        </p:nvPicPr>
        <p:blipFill>
          <a:blip r:embed="rId2">
            <a:extLst/>
          </a:blip>
          <a:stretch>
            <a:fillRect/>
          </a:stretch>
        </p:blipFill>
        <p:spPr>
          <a:xfrm>
            <a:off x="4752736" y="1676400"/>
            <a:ext cx="3822701" cy="1790700"/>
          </a:xfrm>
          <a:prstGeom prst="rect">
            <a:avLst/>
          </a:prstGeom>
          <a:ln w="12700">
            <a:miter lim="400000"/>
          </a:ln>
        </p:spPr>
      </p:pic>
      <p:sp>
        <p:nvSpPr>
          <p:cNvPr id="380" name="[1]"/>
          <p:cNvSpPr txBox="1"/>
          <p:nvPr/>
        </p:nvSpPr>
        <p:spPr>
          <a:xfrm>
            <a:off x="8886406" y="4880706"/>
            <a:ext cx="260621" cy="22570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a:lvl1pPr>
          </a:lstStyle>
          <a:p>
            <a:pPr/>
            <a:r>
              <a:t>[1]</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 name="Slide Number Placeholder 4"/>
          <p:cNvSpPr txBox="1"/>
          <p:nvPr>
            <p:ph type="sldNum" sz="quarter" idx="4294967295"/>
          </p:nvPr>
        </p:nvSpPr>
        <p:spPr>
          <a:xfrm>
            <a:off x="8850405" y="106362"/>
            <a:ext cx="168090" cy="165101"/>
          </a:xfrm>
          <a:prstGeom prst="rect">
            <a:avLst/>
          </a:prstGeom>
          <a:extLst>
            <a:ext uri="{C572A759-6A51-4108-AA02-DFA0A04FC94B}">
              <ma14:wrappingTextBoxFlag xmlns:ma14="http://schemas.microsoft.com/office/mac/drawingml/2011/main" val="1"/>
            </a:ext>
          </a:extLst>
        </p:spPr>
        <p:txBody>
          <a:bodyPr lIns="0" tIns="0" rIns="0" bIns="0"/>
          <a:lstStyle/>
          <a:p>
            <a:pPr/>
            <a:fld id="{86CB4B4D-7CA3-9044-876B-883B54F8677D}" type="slidenum"/>
          </a:p>
        </p:txBody>
      </p:sp>
      <p:sp>
        <p:nvSpPr>
          <p:cNvPr id="383" name="Title 5"/>
          <p:cNvSpPr txBox="1"/>
          <p:nvPr>
            <p:ph type="title"/>
          </p:nvPr>
        </p:nvSpPr>
        <p:spPr>
          <a:xfrm>
            <a:off x="457200" y="546449"/>
            <a:ext cx="8229600" cy="552770"/>
          </a:xfrm>
          <a:prstGeom prst="rect">
            <a:avLst/>
          </a:prstGeom>
        </p:spPr>
        <p:txBody>
          <a:bodyPr anchor="ctr"/>
          <a:lstStyle>
            <a:lvl1pPr defTabSz="301752">
              <a:defRPr cap="none" sz="3168">
                <a:latin typeface="Poppins SemiBold"/>
                <a:ea typeface="Poppins SemiBold"/>
                <a:cs typeface="Poppins SemiBold"/>
                <a:sym typeface="Poppins SemiBold"/>
              </a:defRPr>
            </a:lvl1pPr>
          </a:lstStyle>
          <a:p>
            <a:pPr/>
            <a:r>
              <a:t>Discussion</a:t>
            </a:r>
          </a:p>
        </p:txBody>
      </p:sp>
      <p:sp>
        <p:nvSpPr>
          <p:cNvPr id="384" name="Text Placeholder 3"/>
          <p:cNvSpPr/>
          <p:nvPr/>
        </p:nvSpPr>
        <p:spPr>
          <a:xfrm>
            <a:off x="458787" y="1043627"/>
            <a:ext cx="3597640" cy="37644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defTabSz="198881">
              <a:spcBef>
                <a:spcPts val="300"/>
              </a:spcBef>
              <a:defRPr b="1" sz="1392">
                <a:solidFill>
                  <a:srgbClr val="FF4F4F"/>
                </a:solidFill>
                <a:latin typeface="Poppins SemiBold"/>
                <a:ea typeface="Poppins SemiBold"/>
                <a:cs typeface="Poppins SemiBold"/>
                <a:sym typeface="Poppins SemiBold"/>
              </a:defRPr>
            </a:lvl1pPr>
          </a:lstStyle>
          <a:p>
            <a:pPr/>
            <a:r>
              <a:t>General TF-IDF Matrices (Vulnerable case)</a:t>
            </a:r>
          </a:p>
        </p:txBody>
      </p:sp>
      <p:sp>
        <p:nvSpPr>
          <p:cNvPr id="385" name="Security-related words became more important in the generated code reviews"/>
          <p:cNvSpPr txBox="1"/>
          <p:nvPr/>
        </p:nvSpPr>
        <p:spPr>
          <a:xfrm>
            <a:off x="660927" y="1944662"/>
            <a:ext cx="2774622" cy="942688"/>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lIns="45719" rIns="45719">
            <a:spAutoFit/>
          </a:bodyPr>
          <a:lstStyle/>
          <a:p>
            <a:pPr/>
            <a:r>
              <a:t>Security-related words became more important in the generated code reviews</a:t>
            </a:r>
          </a:p>
        </p:txBody>
      </p:sp>
      <p:pic>
        <p:nvPicPr>
          <p:cNvPr id="386" name="Bildschirmfoto 2023-07-01 um 22.13.32.png" descr="Bildschirmfoto 2023-07-01 um 22.13.32.png"/>
          <p:cNvPicPr>
            <a:picLocks noChangeAspect="1"/>
          </p:cNvPicPr>
          <p:nvPr/>
        </p:nvPicPr>
        <p:blipFill>
          <a:blip r:embed="rId2">
            <a:extLst/>
          </a:blip>
          <a:stretch>
            <a:fillRect/>
          </a:stretch>
        </p:blipFill>
        <p:spPr>
          <a:xfrm>
            <a:off x="6607857" y="752508"/>
            <a:ext cx="2432539" cy="4338446"/>
          </a:xfrm>
          <a:prstGeom prst="rect">
            <a:avLst/>
          </a:prstGeom>
          <a:ln w="12700">
            <a:miter lim="400000"/>
          </a:ln>
        </p:spPr>
      </p:pic>
      <p:pic>
        <p:nvPicPr>
          <p:cNvPr id="387" name="Bildschirmfoto 2023-07-01 um 22.13.23.png" descr="Bildschirmfoto 2023-07-01 um 22.13.23.png"/>
          <p:cNvPicPr>
            <a:picLocks noChangeAspect="1"/>
          </p:cNvPicPr>
          <p:nvPr/>
        </p:nvPicPr>
        <p:blipFill>
          <a:blip r:embed="rId3">
            <a:extLst/>
          </a:blip>
          <a:stretch>
            <a:fillRect/>
          </a:stretch>
        </p:blipFill>
        <p:spPr>
          <a:xfrm>
            <a:off x="4155987" y="752508"/>
            <a:ext cx="2358034" cy="4338446"/>
          </a:xfrm>
          <a:prstGeom prst="rect">
            <a:avLst/>
          </a:prstGeom>
          <a:ln w="12700">
            <a:miter lim="400000"/>
          </a:ln>
        </p:spPr>
      </p:pic>
      <p:sp>
        <p:nvSpPr>
          <p:cNvPr id="388" name="[1]"/>
          <p:cNvSpPr txBox="1"/>
          <p:nvPr/>
        </p:nvSpPr>
        <p:spPr>
          <a:xfrm>
            <a:off x="-46505" y="4957466"/>
            <a:ext cx="260621" cy="22570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a:lvl1pPr>
          </a:lstStyle>
          <a:p>
            <a:pPr/>
            <a:r>
              <a:t>[1]</a:t>
            </a:r>
          </a:p>
        </p:txBody>
      </p:sp>
      <p:sp>
        <p:nvSpPr>
          <p:cNvPr id="389" name="Prompt 2: provide a detailed code review of the following code snippet, and focus on security aspects"/>
          <p:cNvSpPr txBox="1"/>
          <p:nvPr/>
        </p:nvSpPr>
        <p:spPr>
          <a:xfrm>
            <a:off x="342797" y="3948787"/>
            <a:ext cx="3829619" cy="46140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300"/>
            </a:pPr>
            <a:r>
              <a:t>Prompt 2: provide a detailed code review of the following code snippet</a:t>
            </a:r>
            <a:r>
              <a:rPr u="sng">
                <a:solidFill>
                  <a:schemeClr val="accent2"/>
                </a:solidFill>
              </a:rPr>
              <a:t>, and focus on security aspects</a:t>
            </a:r>
          </a:p>
        </p:txBody>
      </p:sp>
      <p:sp>
        <p:nvSpPr>
          <p:cNvPr id="390" name="Prompt 1: provide a detailed code review of the following code snippet"/>
          <p:cNvSpPr txBox="1"/>
          <p:nvPr/>
        </p:nvSpPr>
        <p:spPr>
          <a:xfrm>
            <a:off x="317772" y="3291425"/>
            <a:ext cx="3460932" cy="46140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300"/>
            </a:lvl1pPr>
          </a:lstStyle>
          <a:p>
            <a:pPr/>
            <a:r>
              <a:t>Prompt 1: provide a detailed code review of the following code snippet </a:t>
            </a:r>
          </a:p>
        </p:txBody>
      </p:sp>
      <p:sp>
        <p:nvSpPr>
          <p:cNvPr id="391" name="Prompt 1"/>
          <p:cNvSpPr txBox="1"/>
          <p:nvPr/>
        </p:nvSpPr>
        <p:spPr>
          <a:xfrm>
            <a:off x="4987445" y="425155"/>
            <a:ext cx="981706" cy="33308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lvl1pPr>
          </a:lstStyle>
          <a:p>
            <a:pPr/>
            <a:r>
              <a:t>Prompt 1</a:t>
            </a:r>
          </a:p>
        </p:txBody>
      </p:sp>
      <p:sp>
        <p:nvSpPr>
          <p:cNvPr id="392" name="Prompt 2"/>
          <p:cNvSpPr txBox="1"/>
          <p:nvPr/>
        </p:nvSpPr>
        <p:spPr>
          <a:xfrm>
            <a:off x="7437540" y="425156"/>
            <a:ext cx="981706" cy="3330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lvl1pPr>
          </a:lstStyle>
          <a:p>
            <a:pPr/>
            <a:r>
              <a:t>Prompt 2</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4" name="Slide Number Placeholder 4"/>
          <p:cNvSpPr txBox="1"/>
          <p:nvPr>
            <p:ph type="sldNum" sz="quarter" idx="4294967295"/>
          </p:nvPr>
        </p:nvSpPr>
        <p:spPr>
          <a:xfrm>
            <a:off x="8850405" y="106362"/>
            <a:ext cx="168090" cy="165101"/>
          </a:xfrm>
          <a:prstGeom prst="rect">
            <a:avLst/>
          </a:prstGeom>
          <a:extLst>
            <a:ext uri="{C572A759-6A51-4108-AA02-DFA0A04FC94B}">
              <ma14:wrappingTextBoxFlag xmlns:ma14="http://schemas.microsoft.com/office/mac/drawingml/2011/main" val="1"/>
            </a:ext>
          </a:extLst>
        </p:spPr>
        <p:txBody>
          <a:bodyPr lIns="0" tIns="0" rIns="0" bIns="0"/>
          <a:lstStyle/>
          <a:p>
            <a:pPr/>
            <a:fld id="{86CB4B4D-7CA3-9044-876B-883B54F8677D}" type="slidenum"/>
          </a:p>
        </p:txBody>
      </p:sp>
      <p:sp>
        <p:nvSpPr>
          <p:cNvPr id="395" name="Title 5"/>
          <p:cNvSpPr txBox="1"/>
          <p:nvPr>
            <p:ph type="title"/>
          </p:nvPr>
        </p:nvSpPr>
        <p:spPr>
          <a:xfrm>
            <a:off x="444500" y="546449"/>
            <a:ext cx="8229600" cy="552770"/>
          </a:xfrm>
          <a:prstGeom prst="rect">
            <a:avLst/>
          </a:prstGeom>
        </p:spPr>
        <p:txBody>
          <a:bodyPr anchor="ctr"/>
          <a:lstStyle>
            <a:lvl1pPr defTabSz="301752">
              <a:defRPr cap="none" sz="3168">
                <a:latin typeface="Poppins SemiBold"/>
                <a:ea typeface="Poppins SemiBold"/>
                <a:cs typeface="Poppins SemiBold"/>
                <a:sym typeface="Poppins SemiBold"/>
              </a:defRPr>
            </a:lvl1pPr>
          </a:lstStyle>
          <a:p>
            <a:pPr/>
            <a:r>
              <a:t>Discussion</a:t>
            </a:r>
          </a:p>
        </p:txBody>
      </p:sp>
      <p:sp>
        <p:nvSpPr>
          <p:cNvPr id="396" name="Text Placeholder 3"/>
          <p:cNvSpPr/>
          <p:nvPr/>
        </p:nvSpPr>
        <p:spPr>
          <a:xfrm>
            <a:off x="458787" y="1043627"/>
            <a:ext cx="3429354" cy="236315"/>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defTabSz="219455">
              <a:spcBef>
                <a:spcPts val="300"/>
              </a:spcBef>
              <a:defRPr b="1" sz="1536">
                <a:solidFill>
                  <a:srgbClr val="FF4F4F"/>
                </a:solidFill>
                <a:latin typeface="Poppins SemiBold"/>
                <a:ea typeface="Poppins SemiBold"/>
                <a:cs typeface="Poppins SemiBold"/>
                <a:sym typeface="Poppins SemiBold"/>
              </a:defRPr>
            </a:lvl1pPr>
          </a:lstStyle>
          <a:p>
            <a:pPr/>
            <a:r>
              <a:t>General TF-IDF Matrices (Fixed case)</a:t>
            </a:r>
          </a:p>
        </p:txBody>
      </p:sp>
      <p:sp>
        <p:nvSpPr>
          <p:cNvPr id="397" name="Prompt 1"/>
          <p:cNvSpPr txBox="1"/>
          <p:nvPr/>
        </p:nvSpPr>
        <p:spPr>
          <a:xfrm>
            <a:off x="4987445" y="425155"/>
            <a:ext cx="981706" cy="33308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lvl1pPr>
          </a:lstStyle>
          <a:p>
            <a:pPr/>
            <a:r>
              <a:t>Prompt 1</a:t>
            </a:r>
          </a:p>
        </p:txBody>
      </p:sp>
      <p:sp>
        <p:nvSpPr>
          <p:cNvPr id="398" name="Prompt 2"/>
          <p:cNvSpPr txBox="1"/>
          <p:nvPr/>
        </p:nvSpPr>
        <p:spPr>
          <a:xfrm>
            <a:off x="7437540" y="425156"/>
            <a:ext cx="981706" cy="3330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lvl1pPr>
          </a:lstStyle>
          <a:p>
            <a:pPr/>
            <a:r>
              <a:t>Prompt 2</a:t>
            </a:r>
          </a:p>
        </p:txBody>
      </p:sp>
      <p:sp>
        <p:nvSpPr>
          <p:cNvPr id="399" name="Security-related words became more important in the generated code reviews."/>
          <p:cNvSpPr txBox="1"/>
          <p:nvPr/>
        </p:nvSpPr>
        <p:spPr>
          <a:xfrm>
            <a:off x="660927" y="1953475"/>
            <a:ext cx="2774622" cy="942688"/>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lIns="45719" rIns="45719">
            <a:spAutoFit/>
          </a:bodyPr>
          <a:lstStyle/>
          <a:p>
            <a:pPr/>
            <a:r>
              <a:t>Security-related words became more important in the generated code reviews.</a:t>
            </a:r>
          </a:p>
        </p:txBody>
      </p:sp>
      <p:pic>
        <p:nvPicPr>
          <p:cNvPr id="400" name="Bildschirmfoto 2023-07-01 um 22.15.37.png" descr="Bildschirmfoto 2023-07-01 um 22.15.37.png"/>
          <p:cNvPicPr>
            <a:picLocks noChangeAspect="1"/>
          </p:cNvPicPr>
          <p:nvPr/>
        </p:nvPicPr>
        <p:blipFill>
          <a:blip r:embed="rId2">
            <a:extLst/>
          </a:blip>
          <a:stretch>
            <a:fillRect/>
          </a:stretch>
        </p:blipFill>
        <p:spPr>
          <a:xfrm>
            <a:off x="4284553" y="727974"/>
            <a:ext cx="2387489" cy="4365242"/>
          </a:xfrm>
          <a:prstGeom prst="rect">
            <a:avLst/>
          </a:prstGeom>
          <a:ln w="12700">
            <a:miter lim="400000"/>
          </a:ln>
        </p:spPr>
      </p:pic>
      <p:pic>
        <p:nvPicPr>
          <p:cNvPr id="401" name="Bildschirmfoto 2023-07-01 um 22.16.24.png" descr="Bildschirmfoto 2023-07-01 um 22.16.24.png"/>
          <p:cNvPicPr>
            <a:picLocks noChangeAspect="1"/>
          </p:cNvPicPr>
          <p:nvPr/>
        </p:nvPicPr>
        <p:blipFill>
          <a:blip r:embed="rId3">
            <a:extLst/>
          </a:blip>
          <a:srcRect l="4319" t="0" r="0" b="0"/>
          <a:stretch>
            <a:fillRect/>
          </a:stretch>
        </p:blipFill>
        <p:spPr>
          <a:xfrm>
            <a:off x="6648002" y="701405"/>
            <a:ext cx="2505501" cy="4418410"/>
          </a:xfrm>
          <a:prstGeom prst="rect">
            <a:avLst/>
          </a:prstGeom>
          <a:ln w="12700">
            <a:miter lim="400000"/>
          </a:ln>
        </p:spPr>
      </p:pic>
      <p:sp>
        <p:nvSpPr>
          <p:cNvPr id="402" name="[1]"/>
          <p:cNvSpPr txBox="1"/>
          <p:nvPr/>
        </p:nvSpPr>
        <p:spPr>
          <a:xfrm>
            <a:off x="-27315" y="4899896"/>
            <a:ext cx="260621" cy="22570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a:lvl1pPr>
          </a:lstStyle>
          <a:p>
            <a:pPr/>
            <a:r>
              <a:t>[1]</a:t>
            </a:r>
          </a:p>
        </p:txBody>
      </p:sp>
      <p:sp>
        <p:nvSpPr>
          <p:cNvPr id="403" name="Prompt 2: provide a detailed code review of the following code snippet, and focus on security aspects"/>
          <p:cNvSpPr txBox="1"/>
          <p:nvPr/>
        </p:nvSpPr>
        <p:spPr>
          <a:xfrm>
            <a:off x="342797" y="3948786"/>
            <a:ext cx="3829619" cy="46140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300"/>
            </a:pPr>
            <a:r>
              <a:t>Prompt 2: provide a detailed code review of the following code snippet</a:t>
            </a:r>
            <a:r>
              <a:rPr u="sng">
                <a:solidFill>
                  <a:schemeClr val="accent2"/>
                </a:solidFill>
              </a:rPr>
              <a:t>, and focus on security aspects</a:t>
            </a:r>
          </a:p>
        </p:txBody>
      </p:sp>
      <p:sp>
        <p:nvSpPr>
          <p:cNvPr id="404" name="Prompt 1: provide a detailed code review of the following code snippet"/>
          <p:cNvSpPr txBox="1"/>
          <p:nvPr/>
        </p:nvSpPr>
        <p:spPr>
          <a:xfrm>
            <a:off x="317772" y="3279285"/>
            <a:ext cx="3460932" cy="46140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300"/>
            </a:lvl1pPr>
          </a:lstStyle>
          <a:p>
            <a:pPr/>
            <a:r>
              <a:t>Prompt 1: provide a detailed code review of the following code snippet </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Slide Number Placeholder 4"/>
          <p:cNvSpPr txBox="1"/>
          <p:nvPr>
            <p:ph type="sldNum" sz="quarter" idx="4294967295"/>
          </p:nvPr>
        </p:nvSpPr>
        <p:spPr>
          <a:xfrm>
            <a:off x="8850405" y="106362"/>
            <a:ext cx="168090" cy="165101"/>
          </a:xfrm>
          <a:prstGeom prst="rect">
            <a:avLst/>
          </a:prstGeom>
          <a:extLst>
            <a:ext uri="{C572A759-6A51-4108-AA02-DFA0A04FC94B}">
              <ma14:wrappingTextBoxFlag xmlns:ma14="http://schemas.microsoft.com/office/mac/drawingml/2011/main" val="1"/>
            </a:ext>
          </a:extLst>
        </p:spPr>
        <p:txBody>
          <a:bodyPr lIns="0" tIns="0" rIns="0" bIns="0"/>
          <a:lstStyle/>
          <a:p>
            <a:pPr/>
            <a:fld id="{86CB4B4D-7CA3-9044-876B-883B54F8677D}" type="slidenum"/>
          </a:p>
        </p:txBody>
      </p:sp>
      <p:sp>
        <p:nvSpPr>
          <p:cNvPr id="407" name="Title 5"/>
          <p:cNvSpPr txBox="1"/>
          <p:nvPr>
            <p:ph type="title"/>
          </p:nvPr>
        </p:nvSpPr>
        <p:spPr>
          <a:xfrm>
            <a:off x="457200" y="546449"/>
            <a:ext cx="8229600" cy="552770"/>
          </a:xfrm>
          <a:prstGeom prst="rect">
            <a:avLst/>
          </a:prstGeom>
        </p:spPr>
        <p:txBody>
          <a:bodyPr anchor="ctr"/>
          <a:lstStyle>
            <a:lvl1pPr defTabSz="301752">
              <a:defRPr cap="none" sz="3168">
                <a:latin typeface="Poppins SemiBold"/>
                <a:ea typeface="Poppins SemiBold"/>
                <a:cs typeface="Poppins SemiBold"/>
                <a:sym typeface="Poppins SemiBold"/>
              </a:defRPr>
            </a:lvl1pPr>
          </a:lstStyle>
          <a:p>
            <a:pPr/>
            <a:r>
              <a:t>Discussion</a:t>
            </a:r>
          </a:p>
        </p:txBody>
      </p:sp>
      <p:sp>
        <p:nvSpPr>
          <p:cNvPr id="408" name="Text Placeholder 3"/>
          <p:cNvSpPr/>
          <p:nvPr/>
        </p:nvSpPr>
        <p:spPr>
          <a:xfrm>
            <a:off x="458787" y="1043627"/>
            <a:ext cx="8228012" cy="38372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defTabSz="342900">
              <a:spcBef>
                <a:spcPts val="500"/>
              </a:spcBef>
              <a:defRPr b="1" sz="2400">
                <a:solidFill>
                  <a:srgbClr val="FF4F4F"/>
                </a:solidFill>
                <a:latin typeface="Poppins SemiBold"/>
                <a:ea typeface="Poppins SemiBold"/>
                <a:cs typeface="Poppins SemiBold"/>
                <a:sym typeface="Poppins SemiBold"/>
              </a:defRPr>
            </a:lvl1pPr>
          </a:lstStyle>
          <a:p>
            <a:pPr/>
            <a:r>
              <a:t>Similarity </a:t>
            </a:r>
          </a:p>
        </p:txBody>
      </p:sp>
      <p:sp>
        <p:nvSpPr>
          <p:cNvPr id="409" name="The code reviews became more similar to each other"/>
          <p:cNvSpPr txBox="1"/>
          <p:nvPr/>
        </p:nvSpPr>
        <p:spPr>
          <a:xfrm>
            <a:off x="529361" y="2133190"/>
            <a:ext cx="2612991" cy="650589"/>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lIns="45719" rIns="45719">
            <a:spAutoFit/>
          </a:bodyPr>
          <a:lstStyle/>
          <a:p>
            <a:pPr/>
            <a:r>
              <a:t>The code reviews became more similar to each other</a:t>
            </a:r>
          </a:p>
        </p:txBody>
      </p:sp>
      <p:pic>
        <p:nvPicPr>
          <p:cNvPr id="410" name="Bildschirmfoto 2023-06-28 um 16.10.19.png" descr="Bildschirmfoto 2023-06-28 um 16.10.19.png"/>
          <p:cNvPicPr>
            <a:picLocks noChangeAspect="1"/>
          </p:cNvPicPr>
          <p:nvPr/>
        </p:nvPicPr>
        <p:blipFill>
          <a:blip r:embed="rId2">
            <a:extLst/>
          </a:blip>
          <a:stretch>
            <a:fillRect/>
          </a:stretch>
        </p:blipFill>
        <p:spPr>
          <a:xfrm>
            <a:off x="3929061" y="1474971"/>
            <a:ext cx="4622549" cy="2193558"/>
          </a:xfrm>
          <a:prstGeom prst="rect">
            <a:avLst/>
          </a:prstGeom>
          <a:ln w="12700">
            <a:miter lim="400000"/>
          </a:ln>
        </p:spPr>
      </p:pic>
      <p:sp>
        <p:nvSpPr>
          <p:cNvPr id="411" name="Example: case 17 (66.7% -&gt; 98.4%)"/>
          <p:cNvSpPr txBox="1"/>
          <p:nvPr/>
        </p:nvSpPr>
        <p:spPr>
          <a:xfrm>
            <a:off x="258783" y="3512411"/>
            <a:ext cx="3307666" cy="3330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Example: case 17 (66.7% -&gt; 98.4%)</a:t>
            </a:r>
          </a:p>
        </p:txBody>
      </p:sp>
      <p:sp>
        <p:nvSpPr>
          <p:cNvPr id="412" name="[1]"/>
          <p:cNvSpPr txBox="1"/>
          <p:nvPr/>
        </p:nvSpPr>
        <p:spPr>
          <a:xfrm>
            <a:off x="8896001" y="4928681"/>
            <a:ext cx="260621" cy="22570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a:lvl1pPr>
          </a:lstStyle>
          <a:p>
            <a:pPr/>
            <a:r>
              <a:t>[1]</a:t>
            </a:r>
          </a:p>
        </p:txBody>
      </p:sp>
      <p:sp>
        <p:nvSpPr>
          <p:cNvPr id="413" name="Prompt 2: provide a detailed code review of the following code snippet, and focus on security aspects"/>
          <p:cNvSpPr txBox="1"/>
          <p:nvPr/>
        </p:nvSpPr>
        <p:spPr>
          <a:xfrm>
            <a:off x="6337865" y="3716149"/>
            <a:ext cx="2363374" cy="86780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300"/>
            </a:pPr>
            <a:r>
              <a:t>Prompt 2: provide a detailed code review of the following code snippet</a:t>
            </a:r>
            <a:r>
              <a:rPr u="sng">
                <a:solidFill>
                  <a:schemeClr val="accent2"/>
                </a:solidFill>
              </a:rPr>
              <a:t>, and focus on security aspects</a:t>
            </a:r>
          </a:p>
        </p:txBody>
      </p:sp>
      <p:sp>
        <p:nvSpPr>
          <p:cNvPr id="414" name="Prompt 1: provide a detailed code review of the following code snippet"/>
          <p:cNvSpPr txBox="1"/>
          <p:nvPr/>
        </p:nvSpPr>
        <p:spPr>
          <a:xfrm>
            <a:off x="4105924" y="3817749"/>
            <a:ext cx="2023546" cy="66460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300"/>
            </a:lvl1pPr>
          </a:lstStyle>
          <a:p>
            <a:pPr/>
            <a:r>
              <a:t>Prompt 1: provide a detailed code review of the following code snippet </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Slide Number Placeholder 4"/>
          <p:cNvSpPr txBox="1"/>
          <p:nvPr>
            <p:ph type="sldNum" sz="quarter" idx="4294967295"/>
          </p:nvPr>
        </p:nvSpPr>
        <p:spPr>
          <a:xfrm>
            <a:off x="8850405" y="106362"/>
            <a:ext cx="168090" cy="165101"/>
          </a:xfrm>
          <a:prstGeom prst="rect">
            <a:avLst/>
          </a:prstGeom>
          <a:extLst>
            <a:ext uri="{C572A759-6A51-4108-AA02-DFA0A04FC94B}">
              <ma14:wrappingTextBoxFlag xmlns:ma14="http://schemas.microsoft.com/office/mac/drawingml/2011/main" val="1"/>
            </a:ext>
          </a:extLst>
        </p:spPr>
        <p:txBody>
          <a:bodyPr lIns="0" tIns="0" rIns="0" bIns="0"/>
          <a:lstStyle/>
          <a:p>
            <a:pPr/>
            <a:fld id="{86CB4B4D-7CA3-9044-876B-883B54F8677D}" type="slidenum"/>
          </a:p>
        </p:txBody>
      </p:sp>
      <p:sp>
        <p:nvSpPr>
          <p:cNvPr id="417" name="Title 5"/>
          <p:cNvSpPr txBox="1"/>
          <p:nvPr>
            <p:ph type="title"/>
          </p:nvPr>
        </p:nvSpPr>
        <p:spPr>
          <a:xfrm>
            <a:off x="457200" y="546449"/>
            <a:ext cx="8229600" cy="552770"/>
          </a:xfrm>
          <a:prstGeom prst="rect">
            <a:avLst/>
          </a:prstGeom>
        </p:spPr>
        <p:txBody>
          <a:bodyPr anchor="ctr"/>
          <a:lstStyle>
            <a:lvl1pPr defTabSz="301752">
              <a:defRPr cap="none" sz="3168">
                <a:latin typeface="Poppins SemiBold"/>
                <a:ea typeface="Poppins SemiBold"/>
                <a:cs typeface="Poppins SemiBold"/>
                <a:sym typeface="Poppins SemiBold"/>
              </a:defRPr>
            </a:lvl1pPr>
          </a:lstStyle>
          <a:p>
            <a:pPr/>
            <a:r>
              <a:t>Discussion</a:t>
            </a:r>
          </a:p>
        </p:txBody>
      </p:sp>
      <p:sp>
        <p:nvSpPr>
          <p:cNvPr id="418" name="Text Placeholder 3"/>
          <p:cNvSpPr/>
          <p:nvPr/>
        </p:nvSpPr>
        <p:spPr>
          <a:xfrm>
            <a:off x="458787" y="1043627"/>
            <a:ext cx="8228012" cy="38372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defTabSz="342900">
              <a:spcBef>
                <a:spcPts val="500"/>
              </a:spcBef>
              <a:defRPr b="1" sz="2400">
                <a:solidFill>
                  <a:srgbClr val="FF4F4F"/>
                </a:solidFill>
                <a:latin typeface="Poppins SemiBold"/>
                <a:ea typeface="Poppins SemiBold"/>
                <a:cs typeface="Poppins SemiBold"/>
                <a:sym typeface="Poppins SemiBold"/>
              </a:defRPr>
            </a:lvl1pPr>
          </a:lstStyle>
          <a:p>
            <a:pPr/>
            <a:r>
              <a:t>Word- and Character Count</a:t>
            </a:r>
          </a:p>
        </p:txBody>
      </p:sp>
      <p:sp>
        <p:nvSpPr>
          <p:cNvPr id="419" name="Text Placeholder 6"/>
          <p:cNvSpPr txBox="1"/>
          <p:nvPr>
            <p:ph type="body" sz="quarter" idx="1"/>
          </p:nvPr>
        </p:nvSpPr>
        <p:spPr>
          <a:xfrm>
            <a:off x="292268" y="1596398"/>
            <a:ext cx="4823304" cy="1339822"/>
          </a:xfrm>
          <a:prstGeom prst="rect">
            <a:avLst/>
          </a:prstGeom>
          <a:ln w="25400">
            <a:solidFill>
              <a:srgbClr val="000000"/>
            </a:solidFill>
          </a:ln>
        </p:spPr>
        <p:txBody>
          <a:bodyPr/>
          <a:lstStyle/>
          <a:p>
            <a:pPr marL="151597" indent="-151597" defTabSz="288035">
              <a:spcBef>
                <a:spcPts val="300"/>
              </a:spcBef>
              <a:buSzPct val="100000"/>
              <a:buChar char="•"/>
              <a:defRPr b="0" sz="1512">
                <a:solidFill>
                  <a:srgbClr val="000000"/>
                </a:solidFill>
              </a:defRPr>
            </a:pPr>
            <a:r>
              <a:t>Large code snippets in the Input prompt might worsen the performance </a:t>
            </a:r>
            <a:r>
              <a:rPr>
                <a:solidFill>
                  <a:schemeClr val="accent2">
                    <a:lumOff val="11813"/>
                  </a:schemeClr>
                </a:solidFill>
              </a:rPr>
              <a:t>using the first prompt.</a:t>
            </a:r>
            <a:endParaRPr>
              <a:solidFill>
                <a:schemeClr val="accent2">
                  <a:lumOff val="11813"/>
                </a:schemeClr>
              </a:solidFill>
            </a:endParaRPr>
          </a:p>
          <a:p>
            <a:pPr marL="151597" indent="-151597" defTabSz="288035">
              <a:spcBef>
                <a:spcPts val="300"/>
              </a:spcBef>
              <a:buSzPct val="100000"/>
              <a:buChar char="•"/>
              <a:defRPr b="0" sz="1512">
                <a:solidFill>
                  <a:srgbClr val="000000"/>
                </a:solidFill>
              </a:defRPr>
            </a:pPr>
            <a:r>
              <a:t>The length of the code reviews is not a differentiating factor in distinguishing between true and false predictions.</a:t>
            </a:r>
          </a:p>
        </p:txBody>
      </p:sp>
      <p:pic>
        <p:nvPicPr>
          <p:cNvPr id="420" name="Bildschirmfoto 2023-06-28 um 16.32.22.png" descr="Bildschirmfoto 2023-06-28 um 16.32.22.png"/>
          <p:cNvPicPr>
            <a:picLocks noChangeAspect="1"/>
          </p:cNvPicPr>
          <p:nvPr/>
        </p:nvPicPr>
        <p:blipFill>
          <a:blip r:embed="rId2">
            <a:extLst/>
          </a:blip>
          <a:srcRect l="0" t="0" r="49336" b="0"/>
          <a:stretch>
            <a:fillRect/>
          </a:stretch>
        </p:blipFill>
        <p:spPr>
          <a:xfrm>
            <a:off x="5215813" y="2178390"/>
            <a:ext cx="3763256" cy="1154650"/>
          </a:xfrm>
          <a:prstGeom prst="rect">
            <a:avLst/>
          </a:prstGeom>
          <a:ln w="12700">
            <a:miter lim="400000"/>
          </a:ln>
        </p:spPr>
      </p:pic>
      <p:pic>
        <p:nvPicPr>
          <p:cNvPr id="421" name="Bildschirmfoto 2023-06-28 um 16.32.22.png" descr="Bildschirmfoto 2023-06-28 um 16.32.22.png"/>
          <p:cNvPicPr>
            <a:picLocks noChangeAspect="1"/>
          </p:cNvPicPr>
          <p:nvPr/>
        </p:nvPicPr>
        <p:blipFill>
          <a:blip r:embed="rId2">
            <a:extLst/>
          </a:blip>
          <a:srcRect l="50411" t="0" r="0" b="0"/>
          <a:stretch>
            <a:fillRect/>
          </a:stretch>
        </p:blipFill>
        <p:spPr>
          <a:xfrm>
            <a:off x="5255901" y="3569742"/>
            <a:ext cx="3682856" cy="1154459"/>
          </a:xfrm>
          <a:prstGeom prst="rect">
            <a:avLst/>
          </a:prstGeom>
          <a:ln w="12700">
            <a:miter lim="400000"/>
          </a:ln>
        </p:spPr>
      </p:pic>
      <p:sp>
        <p:nvSpPr>
          <p:cNvPr id="422" name="Prompt 1"/>
          <p:cNvSpPr txBox="1"/>
          <p:nvPr/>
        </p:nvSpPr>
        <p:spPr>
          <a:xfrm>
            <a:off x="6727481" y="1950245"/>
            <a:ext cx="964628" cy="3330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Prompt 1</a:t>
            </a:r>
          </a:p>
        </p:txBody>
      </p:sp>
      <p:sp>
        <p:nvSpPr>
          <p:cNvPr id="423" name="Prompt 2"/>
          <p:cNvSpPr txBox="1"/>
          <p:nvPr/>
        </p:nvSpPr>
        <p:spPr>
          <a:xfrm>
            <a:off x="6727481" y="3336584"/>
            <a:ext cx="964628" cy="3330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Prompt 2</a:t>
            </a:r>
          </a:p>
        </p:txBody>
      </p:sp>
      <p:sp>
        <p:nvSpPr>
          <p:cNvPr id="424" name="Number of Code Snippets that contain more than 1000 characters"/>
          <p:cNvSpPr txBox="1"/>
          <p:nvPr/>
        </p:nvSpPr>
        <p:spPr>
          <a:xfrm>
            <a:off x="5300242" y="1212138"/>
            <a:ext cx="3594319" cy="6251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a:lvl1pPr>
          </a:lstStyle>
          <a:p>
            <a:pPr/>
            <a:r>
              <a:t>Number of Code Snippets that contain more than 1000 characters</a:t>
            </a:r>
          </a:p>
        </p:txBody>
      </p:sp>
      <p:pic>
        <p:nvPicPr>
          <p:cNvPr id="425" name="Bildschirmfoto 2023-06-28 um 18.00.26.png" descr="Bildschirmfoto 2023-06-28 um 18.00.26.png"/>
          <p:cNvPicPr>
            <a:picLocks noChangeAspect="1"/>
          </p:cNvPicPr>
          <p:nvPr/>
        </p:nvPicPr>
        <p:blipFill>
          <a:blip r:embed="rId3">
            <a:extLst/>
          </a:blip>
          <a:stretch>
            <a:fillRect/>
          </a:stretch>
        </p:blipFill>
        <p:spPr>
          <a:xfrm>
            <a:off x="195444" y="3336584"/>
            <a:ext cx="4802640" cy="552771"/>
          </a:xfrm>
          <a:prstGeom prst="rect">
            <a:avLst/>
          </a:prstGeom>
          <a:ln w="12700">
            <a:miter lim="400000"/>
          </a:ln>
        </p:spPr>
      </p:pic>
      <p:pic>
        <p:nvPicPr>
          <p:cNvPr id="426" name="Bildschirmfoto 2023-06-28 um 18.01.02.png" descr="Bildschirmfoto 2023-06-28 um 18.01.02.png"/>
          <p:cNvPicPr>
            <a:picLocks noChangeAspect="1"/>
          </p:cNvPicPr>
          <p:nvPr/>
        </p:nvPicPr>
        <p:blipFill>
          <a:blip r:embed="rId4">
            <a:extLst/>
          </a:blip>
          <a:stretch>
            <a:fillRect/>
          </a:stretch>
        </p:blipFill>
        <p:spPr>
          <a:xfrm>
            <a:off x="201768" y="4055366"/>
            <a:ext cx="4802639" cy="561628"/>
          </a:xfrm>
          <a:prstGeom prst="rect">
            <a:avLst/>
          </a:prstGeom>
          <a:ln w="12700">
            <a:miter lim="400000"/>
          </a:ln>
        </p:spPr>
      </p:pic>
      <p:sp>
        <p:nvSpPr>
          <p:cNvPr id="427" name="Oval"/>
          <p:cNvSpPr/>
          <p:nvPr/>
        </p:nvSpPr>
        <p:spPr>
          <a:xfrm>
            <a:off x="1922066" y="3117968"/>
            <a:ext cx="960835" cy="890435"/>
          </a:xfrm>
          <a:prstGeom prst="ellipse">
            <a:avLst/>
          </a:prstGeom>
          <a:ln w="25400">
            <a:solidFill>
              <a:schemeClr val="accent2">
                <a:lumOff val="11813"/>
              </a:schemeClr>
            </a:solidFill>
          </a:ln>
        </p:spPr>
        <p:txBody>
          <a:bodyPr lIns="45719" rIns="45719" anchor="ctr"/>
          <a:lstStyle/>
          <a:p>
            <a:pPr/>
          </a:p>
        </p:txBody>
      </p:sp>
      <p:sp>
        <p:nvSpPr>
          <p:cNvPr id="428" name="Oval"/>
          <p:cNvSpPr/>
          <p:nvPr/>
        </p:nvSpPr>
        <p:spPr>
          <a:xfrm>
            <a:off x="3940928" y="3116952"/>
            <a:ext cx="960835" cy="890436"/>
          </a:xfrm>
          <a:prstGeom prst="ellipse">
            <a:avLst/>
          </a:prstGeom>
          <a:ln w="25400">
            <a:solidFill>
              <a:schemeClr val="accent2">
                <a:lumOff val="11813"/>
              </a:schemeClr>
            </a:solidFill>
          </a:ln>
        </p:spPr>
        <p:txBody>
          <a:bodyPr lIns="45719" rIns="45719" anchor="ctr"/>
          <a:lstStyle/>
          <a:p>
            <a:pPr/>
          </a:p>
        </p:txBody>
      </p:sp>
      <p:sp>
        <p:nvSpPr>
          <p:cNvPr id="429" name="Oval"/>
          <p:cNvSpPr/>
          <p:nvPr/>
        </p:nvSpPr>
        <p:spPr>
          <a:xfrm>
            <a:off x="2931497" y="3116952"/>
            <a:ext cx="960835" cy="890436"/>
          </a:xfrm>
          <a:prstGeom prst="ellipse">
            <a:avLst/>
          </a:prstGeom>
          <a:ln w="25400">
            <a:solidFill>
              <a:schemeClr val="accent3"/>
            </a:solidFill>
          </a:ln>
        </p:spPr>
        <p:txBody>
          <a:bodyPr lIns="45719" rIns="45719" anchor="ctr"/>
          <a:lstStyle/>
          <a:p>
            <a:pPr/>
          </a:p>
        </p:txBody>
      </p:sp>
      <p:sp>
        <p:nvSpPr>
          <p:cNvPr id="430" name="Oval"/>
          <p:cNvSpPr/>
          <p:nvPr/>
        </p:nvSpPr>
        <p:spPr>
          <a:xfrm>
            <a:off x="912635" y="3117968"/>
            <a:ext cx="960835" cy="890435"/>
          </a:xfrm>
          <a:prstGeom prst="ellipse">
            <a:avLst/>
          </a:prstGeom>
          <a:ln w="25400">
            <a:solidFill>
              <a:schemeClr val="accent3"/>
            </a:solidFill>
          </a:ln>
        </p:spPr>
        <p:txBody>
          <a:bodyPr lIns="45719" rIns="45719" anchor="ctr"/>
          <a:lstStyle/>
          <a:p>
            <a:pPr/>
          </a:p>
        </p:txBody>
      </p:sp>
      <p:sp>
        <p:nvSpPr>
          <p:cNvPr id="431" name="[1]"/>
          <p:cNvSpPr txBox="1"/>
          <p:nvPr/>
        </p:nvSpPr>
        <p:spPr>
          <a:xfrm>
            <a:off x="8915191" y="4941438"/>
            <a:ext cx="260621" cy="22570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a:lvl1pPr>
          </a:lstStyle>
          <a:p>
            <a:pPr/>
            <a:r>
              <a:t>[1]</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 name="Slide Number Placeholder 4"/>
          <p:cNvSpPr txBox="1"/>
          <p:nvPr>
            <p:ph type="sldNum" sz="quarter" idx="4294967295"/>
          </p:nvPr>
        </p:nvSpPr>
        <p:spPr>
          <a:xfrm>
            <a:off x="8850405" y="106362"/>
            <a:ext cx="168090" cy="165101"/>
          </a:xfrm>
          <a:prstGeom prst="rect">
            <a:avLst/>
          </a:prstGeom>
          <a:extLst>
            <a:ext uri="{C572A759-6A51-4108-AA02-DFA0A04FC94B}">
              <ma14:wrappingTextBoxFlag xmlns:ma14="http://schemas.microsoft.com/office/mac/drawingml/2011/main" val="1"/>
            </a:ext>
          </a:extLst>
        </p:spPr>
        <p:txBody>
          <a:bodyPr lIns="0" tIns="0" rIns="0" bIns="0"/>
          <a:lstStyle/>
          <a:p>
            <a:pPr/>
            <a:fld id="{86CB4B4D-7CA3-9044-876B-883B54F8677D}" type="slidenum"/>
          </a:p>
        </p:txBody>
      </p:sp>
      <p:sp>
        <p:nvSpPr>
          <p:cNvPr id="434" name="Title 5"/>
          <p:cNvSpPr txBox="1"/>
          <p:nvPr>
            <p:ph type="title"/>
          </p:nvPr>
        </p:nvSpPr>
        <p:spPr>
          <a:xfrm>
            <a:off x="406400" y="546449"/>
            <a:ext cx="8229600" cy="552770"/>
          </a:xfrm>
          <a:prstGeom prst="rect">
            <a:avLst/>
          </a:prstGeom>
        </p:spPr>
        <p:txBody>
          <a:bodyPr anchor="ctr"/>
          <a:lstStyle>
            <a:lvl1pPr defTabSz="301752">
              <a:defRPr cap="none" sz="3168">
                <a:latin typeface="Poppins SemiBold"/>
                <a:ea typeface="Poppins SemiBold"/>
                <a:cs typeface="Poppins SemiBold"/>
                <a:sym typeface="Poppins SemiBold"/>
              </a:defRPr>
            </a:lvl1pPr>
          </a:lstStyle>
          <a:p>
            <a:pPr/>
            <a:r>
              <a:t>Discussion</a:t>
            </a:r>
          </a:p>
        </p:txBody>
      </p:sp>
      <p:sp>
        <p:nvSpPr>
          <p:cNvPr id="435" name="Text Placeholder 3"/>
          <p:cNvSpPr/>
          <p:nvPr/>
        </p:nvSpPr>
        <p:spPr>
          <a:xfrm>
            <a:off x="458787" y="1043627"/>
            <a:ext cx="8228012" cy="38372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defTabSz="342900">
              <a:spcBef>
                <a:spcPts val="500"/>
              </a:spcBef>
              <a:defRPr b="1" sz="2400">
                <a:solidFill>
                  <a:srgbClr val="FF4F4F"/>
                </a:solidFill>
                <a:latin typeface="Poppins SemiBold"/>
                <a:ea typeface="Poppins SemiBold"/>
                <a:cs typeface="Poppins SemiBold"/>
                <a:sym typeface="Poppins SemiBold"/>
              </a:defRPr>
            </a:lvl1pPr>
          </a:lstStyle>
          <a:p>
            <a:pPr/>
            <a:r>
              <a:t>Behaviour in Misclassifications (Individual)</a:t>
            </a:r>
          </a:p>
        </p:txBody>
      </p:sp>
      <p:sp>
        <p:nvSpPr>
          <p:cNvPr id="436" name="Text Placeholder 6"/>
          <p:cNvSpPr txBox="1"/>
          <p:nvPr>
            <p:ph type="body" sz="quarter" idx="1"/>
          </p:nvPr>
        </p:nvSpPr>
        <p:spPr>
          <a:xfrm>
            <a:off x="331075" y="1497034"/>
            <a:ext cx="4904104" cy="1468133"/>
          </a:xfrm>
          <a:prstGeom prst="rect">
            <a:avLst/>
          </a:prstGeom>
        </p:spPr>
        <p:txBody>
          <a:bodyPr/>
          <a:lstStyle/>
          <a:p>
            <a:pPr marL="180473" indent="-180473">
              <a:buSzPct val="100000"/>
              <a:buChar char="•"/>
              <a:defRPr b="0">
                <a:solidFill>
                  <a:srgbClr val="000000"/>
                </a:solidFill>
              </a:defRPr>
            </a:pPr>
            <a:r>
              <a:t>Examples of Misses (vulnerable case):</a:t>
            </a:r>
          </a:p>
          <a:p>
            <a:pPr lvl="1" marL="561473" indent="-180473">
              <a:buSzPct val="100000"/>
              <a:buChar char="•"/>
              <a:defRPr b="0">
                <a:solidFill>
                  <a:srgbClr val="000000"/>
                </a:solidFill>
              </a:defRPr>
            </a:pPr>
            <a:r>
              <a:t>Excluding the vulnerability</a:t>
            </a:r>
          </a:p>
          <a:p>
            <a:pPr lvl="1" marL="561473" indent="-180473">
              <a:buSzPct val="100000"/>
              <a:buChar char="•"/>
              <a:defRPr b="0">
                <a:solidFill>
                  <a:srgbClr val="000000"/>
                </a:solidFill>
              </a:defRPr>
            </a:pPr>
            <a:r>
              <a:t>No Context about the code </a:t>
            </a:r>
          </a:p>
          <a:p>
            <a:pPr lvl="1" marL="561473" indent="-180473">
              <a:buSzPct val="100000"/>
              <a:buChar char="•"/>
              <a:defRPr b="0">
                <a:solidFill>
                  <a:srgbClr val="000000"/>
                </a:solidFill>
              </a:defRPr>
            </a:pPr>
            <a:r>
              <a:t>Ignoring the vulnerability </a:t>
            </a:r>
          </a:p>
        </p:txBody>
      </p:sp>
      <p:sp>
        <p:nvSpPr>
          <p:cNvPr id="437" name="„However, to perform a detailed code review, further context and information about the surrounding code would be helpful.“"/>
          <p:cNvSpPr txBox="1"/>
          <p:nvPr/>
        </p:nvSpPr>
        <p:spPr>
          <a:xfrm>
            <a:off x="5451507" y="2697946"/>
            <a:ext cx="3468398" cy="86614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45719" rIns="45719">
            <a:spAutoFit/>
          </a:bodyPr>
          <a:lstStyle>
            <a:lvl1pPr>
              <a:defRPr sz="1500">
                <a:latin typeface="Avenir Next Condensed Regular"/>
                <a:ea typeface="Avenir Next Condensed Regular"/>
                <a:cs typeface="Avenir Next Condensed Regular"/>
                <a:sym typeface="Avenir Next Condensed Regular"/>
              </a:defRPr>
            </a:lvl1pPr>
          </a:lstStyle>
          <a:p>
            <a:pPr/>
            <a:r>
              <a:t>„However, to perform a detailed code review, further context and information about the surrounding code would be helpful.“</a:t>
            </a:r>
          </a:p>
        </p:txBody>
      </p:sp>
      <p:sp>
        <p:nvSpPr>
          <p:cNvPr id="438" name="„The code snippet handles all exceptions correctly.“  Type: CWE-755…"/>
          <p:cNvSpPr txBox="1"/>
          <p:nvPr/>
        </p:nvSpPr>
        <p:spPr>
          <a:xfrm>
            <a:off x="5455245" y="1581782"/>
            <a:ext cx="3460922" cy="112014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45719" rIns="45719">
            <a:spAutoFit/>
          </a:bodyPr>
          <a:lstStyle/>
          <a:p>
            <a:pPr>
              <a:defRPr sz="1500">
                <a:latin typeface="Avenir Next Condensed Regular"/>
                <a:ea typeface="Avenir Next Condensed Regular"/>
                <a:cs typeface="Avenir Next Condensed Regular"/>
                <a:sym typeface="Avenir Next Condensed Regular"/>
              </a:defRPr>
            </a:pPr>
            <a:r>
              <a:t>„The code snippet handles all exceptions correctly.“ </a:t>
            </a:r>
            <a:br/>
            <a:r>
              <a:t>Type: CWE-755 </a:t>
            </a:r>
          </a:p>
          <a:p>
            <a:pPr>
              <a:defRPr sz="1500">
                <a:latin typeface="Avenir Next Condensed Regular"/>
                <a:ea typeface="Avenir Next Condensed Regular"/>
                <a:cs typeface="Avenir Next Condensed Regular"/>
                <a:sym typeface="Avenir Next Condensed Regular"/>
              </a:defRPr>
            </a:pPr>
            <a:r>
              <a:t>Improper Handling of Exceptional Conditions</a:t>
            </a:r>
          </a:p>
        </p:txBody>
      </p:sp>
      <p:sp>
        <p:nvSpPr>
          <p:cNvPr id="439" name="Text Placeholder 6"/>
          <p:cNvSpPr txBox="1"/>
          <p:nvPr/>
        </p:nvSpPr>
        <p:spPr>
          <a:xfrm>
            <a:off x="331075" y="3034850"/>
            <a:ext cx="4904104" cy="1730517"/>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80473" indent="-180473" defTabSz="342900">
              <a:spcBef>
                <a:spcPts val="400"/>
              </a:spcBef>
              <a:buSzPct val="100000"/>
              <a:buChar char="•"/>
              <a:defRPr>
                <a:latin typeface="Poppins SemiBold"/>
                <a:ea typeface="Poppins SemiBold"/>
                <a:cs typeface="Poppins SemiBold"/>
                <a:sym typeface="Poppins SemiBold"/>
              </a:defRPr>
            </a:pPr>
            <a:r>
              <a:t>Examples of Misses (secure case):</a:t>
            </a:r>
          </a:p>
          <a:p>
            <a:pPr lvl="1" marL="561473" indent="-180473" defTabSz="342900">
              <a:spcBef>
                <a:spcPts val="400"/>
              </a:spcBef>
              <a:buSzPct val="100000"/>
              <a:buChar char="•"/>
              <a:defRPr>
                <a:latin typeface="Poppins SemiBold"/>
                <a:ea typeface="Poppins SemiBold"/>
                <a:cs typeface="Poppins SemiBold"/>
                <a:sym typeface="Poppins SemiBold"/>
              </a:defRPr>
            </a:pPr>
            <a:r>
              <a:t>CWE-20:</a:t>
            </a:r>
          </a:p>
          <a:p>
            <a:pPr lvl="2" marL="942473" indent="-180473" defTabSz="342900">
              <a:spcBef>
                <a:spcPts val="400"/>
              </a:spcBef>
              <a:buSzPct val="100000"/>
              <a:buChar char="•"/>
              <a:defRPr>
                <a:latin typeface="Poppins SemiBold"/>
                <a:ea typeface="Poppins SemiBold"/>
                <a:cs typeface="Poppins SemiBold"/>
                <a:sym typeface="Poppins SemiBold"/>
              </a:defRPr>
            </a:pPr>
            <a:r>
              <a:t>No context about the code</a:t>
            </a:r>
          </a:p>
          <a:p>
            <a:pPr lvl="2" marL="942473" indent="-180473" defTabSz="342900">
              <a:spcBef>
                <a:spcPts val="400"/>
              </a:spcBef>
              <a:buSzPct val="100000"/>
              <a:buChar char="•"/>
              <a:defRPr>
                <a:latin typeface="Poppins SemiBold"/>
                <a:ea typeface="Poppins SemiBold"/>
                <a:cs typeface="Poppins SemiBold"/>
                <a:sym typeface="Poppins SemiBold"/>
              </a:defRPr>
            </a:pPr>
            <a:r>
              <a:t>False warnings -&gt; no trust </a:t>
            </a:r>
          </a:p>
        </p:txBody>
      </p:sp>
      <p:graphicFrame>
        <p:nvGraphicFramePr>
          <p:cNvPr id="440" name="Tabelle 1"/>
          <p:cNvGraphicFramePr/>
          <p:nvPr/>
        </p:nvGraphicFramePr>
        <p:xfrm>
          <a:off x="4100100" y="3165837"/>
          <a:ext cx="1328247" cy="1481678"/>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315545"/>
              </a:tblGrid>
              <a:tr h="441340">
                <a:tc>
                  <a:txBody>
                    <a:bodyPr/>
                    <a:lstStyle/>
                    <a:p>
                      <a:pPr defTabSz="342900">
                        <a:defRPr sz="1800"/>
                      </a:pPr>
                      <a:r>
                        <a:rPr sz="1300">
                          <a:sym typeface="Calibri"/>
                        </a:rPr>
                        <a:t>CWE-20 
Input Validation</a:t>
                      </a:r>
                    </a:p>
                  </a:txBody>
                  <a:tcPr marL="0" marR="0" marT="0" marB="0" anchor="ctr" anchorCtr="0" horzOverflow="overflow"/>
                </a:tc>
              </a:tr>
              <a:tr h="441340">
                <a:tc>
                  <a:txBody>
                    <a:bodyPr/>
                    <a:lstStyle/>
                    <a:p>
                      <a:pPr defTabSz="342900">
                        <a:defRPr sz="1800"/>
                      </a:pPr>
                      <a:r>
                        <a:rPr sz="1300">
                          <a:sym typeface="Calibri"/>
                        </a:rPr>
                        <a:t>2/7 False Positives in prompt 1</a:t>
                      </a:r>
                    </a:p>
                  </a:txBody>
                  <a:tcPr marL="0" marR="0" marT="0" marB="0" anchor="ctr" anchorCtr="0" horzOverflow="overflow"/>
                </a:tc>
              </a:tr>
              <a:tr h="585861">
                <a:tc>
                  <a:txBody>
                    <a:bodyPr/>
                    <a:lstStyle/>
                    <a:p>
                      <a:pPr defTabSz="342900">
                        <a:defRPr sz="1800"/>
                      </a:pPr>
                      <a:r>
                        <a:rPr sz="1300">
                          <a:sym typeface="Calibri"/>
                        </a:rPr>
                        <a:t>5/7 False Positives 
32/50 Other vul
in Prompt 2</a:t>
                      </a:r>
                    </a:p>
                  </a:txBody>
                  <a:tcPr marL="0" marR="0" marT="0" marB="0" anchor="ctr" anchorCtr="0" horzOverflow="overflow"/>
                </a:tc>
              </a:tr>
            </a:tbl>
          </a:graphicData>
        </a:graphic>
      </p:graphicFrame>
      <p:sp>
        <p:nvSpPr>
          <p:cNvPr id="441" name="„No input validation for the ’name’ variable: The ’name’ variable is directly used in the code without any validation“"/>
          <p:cNvSpPr txBox="1"/>
          <p:nvPr/>
        </p:nvSpPr>
        <p:spPr>
          <a:xfrm>
            <a:off x="5457857" y="3895781"/>
            <a:ext cx="3468398" cy="86614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45719" rIns="45719">
            <a:spAutoFit/>
          </a:bodyPr>
          <a:lstStyle>
            <a:lvl1pPr>
              <a:defRPr sz="1500">
                <a:latin typeface="Avenir Next Condensed Regular"/>
                <a:ea typeface="Avenir Next Condensed Regular"/>
                <a:cs typeface="Avenir Next Condensed Regular"/>
                <a:sym typeface="Avenir Next Condensed Regular"/>
              </a:defRPr>
            </a:lvl1pPr>
          </a:lstStyle>
          <a:p>
            <a:pPr/>
            <a:r>
              <a:t> „No input validation for the ’name’ variable: The ’name’ variable is directly used in the code without any validation“</a:t>
            </a:r>
          </a:p>
        </p:txBody>
      </p:sp>
      <p:sp>
        <p:nvSpPr>
          <p:cNvPr id="442" name="[5]"/>
          <p:cNvSpPr txBox="1"/>
          <p:nvPr/>
        </p:nvSpPr>
        <p:spPr>
          <a:xfrm>
            <a:off x="6525274" y="4493523"/>
            <a:ext cx="260621" cy="22570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a:lvl1pPr>
          </a:lstStyle>
          <a:p>
            <a:pPr/>
            <a:r>
              <a:t>[5]</a:t>
            </a:r>
          </a:p>
        </p:txBody>
      </p:sp>
      <p:sp>
        <p:nvSpPr>
          <p:cNvPr id="443" name="[5]"/>
          <p:cNvSpPr txBox="1"/>
          <p:nvPr/>
        </p:nvSpPr>
        <p:spPr>
          <a:xfrm>
            <a:off x="6108725" y="1921219"/>
            <a:ext cx="260621" cy="22570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a:lvl1pPr>
          </a:lstStyle>
          <a:p>
            <a:pPr/>
            <a:r>
              <a:t>[5]</a:t>
            </a:r>
          </a:p>
        </p:txBody>
      </p:sp>
      <p:sp>
        <p:nvSpPr>
          <p:cNvPr id="444" name="[5]"/>
          <p:cNvSpPr txBox="1"/>
          <p:nvPr/>
        </p:nvSpPr>
        <p:spPr>
          <a:xfrm>
            <a:off x="7917690" y="3282878"/>
            <a:ext cx="260621" cy="22570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a:lvl1pPr>
          </a:lstStyle>
          <a:p>
            <a:pPr/>
            <a:r>
              <a:t>[5]</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36"/>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438"/>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443"/>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437"/>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5" fill="hold">
                                  <p:stCondLst>
                                    <p:cond delay="0"/>
                                  </p:stCondLst>
                                  <p:iterate type="el" backwards="0">
                                    <p:tmAbs val="0"/>
                                  </p:iterate>
                                  <p:childTnLst>
                                    <p:set>
                                      <p:cBhvr>
                                        <p:cTn id="18" fill="hold"/>
                                        <p:tgtEl>
                                          <p:spTgt spid="4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6" fill="hold">
                                  <p:stCondLst>
                                    <p:cond delay="0"/>
                                  </p:stCondLst>
                                  <p:iterate type="el" backwards="0">
                                    <p:tmAbs val="0"/>
                                  </p:iterate>
                                  <p:childTnLst>
                                    <p:set>
                                      <p:cBhvr>
                                        <p:cTn id="22" fill="hold"/>
                                        <p:tgtEl>
                                          <p:spTgt spid="439"/>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7" fill="hold">
                                  <p:stCondLst>
                                    <p:cond delay="0"/>
                                  </p:stCondLst>
                                  <p:iterate type="el" backwards="0">
                                    <p:tmAbs val="0"/>
                                  </p:iterate>
                                  <p:childTnLst>
                                    <p:set>
                                      <p:cBhvr>
                                        <p:cTn id="25" fill="hold"/>
                                        <p:tgtEl>
                                          <p:spTgt spid="440"/>
                                        </p:tgtEl>
                                        <p:attrNameLst>
                                          <p:attrName>style.visibility</p:attrName>
                                        </p:attrNameLst>
                                      </p:cBhvr>
                                      <p:to>
                                        <p:strVal val="visible"/>
                                      </p:to>
                                    </p:set>
                                  </p:childTnLst>
                                </p:cTn>
                              </p:par>
                            </p:childTnLst>
                          </p:cTn>
                        </p:par>
                        <p:par>
                          <p:cTn id="26" fill="hold">
                            <p:stCondLst>
                              <p:cond delay="0"/>
                            </p:stCondLst>
                            <p:childTnLst>
                              <p:par>
                                <p:cTn id="27" presetClass="entr" nodeType="afterEffect" presetSubtype="0" presetID="1" grpId="8" fill="hold">
                                  <p:stCondLst>
                                    <p:cond delay="0"/>
                                  </p:stCondLst>
                                  <p:iterate type="el" backwards="0">
                                    <p:tmAbs val="0"/>
                                  </p:iterate>
                                  <p:childTnLst>
                                    <p:set>
                                      <p:cBhvr>
                                        <p:cTn id="28" fill="hold"/>
                                        <p:tgtEl>
                                          <p:spTgt spid="441"/>
                                        </p:tgtEl>
                                        <p:attrNameLst>
                                          <p:attrName>style.visibility</p:attrName>
                                        </p:attrNameLst>
                                      </p:cBhvr>
                                      <p:to>
                                        <p:strVal val="visible"/>
                                      </p:to>
                                    </p:set>
                                  </p:childTnLst>
                                </p:cTn>
                              </p:par>
                            </p:childTnLst>
                          </p:cTn>
                        </p:par>
                        <p:par>
                          <p:cTn id="29" fill="hold">
                            <p:stCondLst>
                              <p:cond delay="0"/>
                            </p:stCondLst>
                            <p:childTnLst>
                              <p:par>
                                <p:cTn id="30" presetClass="entr" nodeType="afterEffect" presetSubtype="0" presetID="1" grpId="9" fill="hold">
                                  <p:stCondLst>
                                    <p:cond delay="0"/>
                                  </p:stCondLst>
                                  <p:iterate type="el" backwards="0">
                                    <p:tmAbs val="0"/>
                                  </p:iterate>
                                  <p:childTnLst>
                                    <p:set>
                                      <p:cBhvr>
                                        <p:cTn id="31" fill="hold"/>
                                        <p:tgtEl>
                                          <p:spTgt spid="4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36" grpId="1"/>
      <p:bldP build="whole" bldLvl="1" animBg="1" rev="0" advAuto="0" spid="442" grpId="9"/>
      <p:bldP build="whole" bldLvl="1" animBg="1" rev="0" advAuto="0" spid="440" grpId="7"/>
      <p:bldP build="whole" bldLvl="1" animBg="1" rev="0" advAuto="0" spid="437" grpId="4"/>
      <p:bldP build="whole" bldLvl="1" animBg="1" rev="0" advAuto="0" spid="439" grpId="6"/>
      <p:bldP build="whole" bldLvl="1" animBg="1" rev="0" advAuto="0" spid="444" grpId="5"/>
      <p:bldP build="whole" bldLvl="1" animBg="1" rev="0" advAuto="0" spid="438" grpId="2"/>
      <p:bldP build="whole" bldLvl="1" animBg="1" rev="0" advAuto="0" spid="443" grpId="3"/>
      <p:bldP build="whole" bldLvl="1" animBg="1" rev="0" advAuto="0" spid="441" grpId="8"/>
    </p:bld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6" name="Discussion"/>
          <p:cNvSpPr txBox="1"/>
          <p:nvPr>
            <p:ph type="title"/>
          </p:nvPr>
        </p:nvSpPr>
        <p:spPr>
          <a:xfrm>
            <a:off x="406400" y="546449"/>
            <a:ext cx="8229600" cy="552770"/>
          </a:xfrm>
          <a:prstGeom prst="rect">
            <a:avLst/>
          </a:prstGeom>
        </p:spPr>
        <p:txBody>
          <a:bodyPr anchor="ctr"/>
          <a:lstStyle>
            <a:lvl1pPr defTabSz="301752">
              <a:defRPr cap="none" sz="3168">
                <a:latin typeface="Poppins SemiBold"/>
                <a:ea typeface="Poppins SemiBold"/>
                <a:cs typeface="Poppins SemiBold"/>
                <a:sym typeface="Poppins SemiBold"/>
              </a:defRPr>
            </a:lvl1pPr>
          </a:lstStyle>
          <a:p>
            <a:pPr/>
            <a:r>
              <a:t>Discussion</a:t>
            </a:r>
          </a:p>
        </p:txBody>
      </p:sp>
      <p:sp>
        <p:nvSpPr>
          <p:cNvPr id="447" name="Text Placeholder 3"/>
          <p:cNvSpPr/>
          <p:nvPr/>
        </p:nvSpPr>
        <p:spPr>
          <a:xfrm>
            <a:off x="458787" y="1043627"/>
            <a:ext cx="8228012" cy="38372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defTabSz="342900">
              <a:spcBef>
                <a:spcPts val="500"/>
              </a:spcBef>
              <a:defRPr b="1" sz="2400">
                <a:solidFill>
                  <a:srgbClr val="FF4F4F"/>
                </a:solidFill>
                <a:latin typeface="Poppins SemiBold"/>
                <a:ea typeface="Poppins SemiBold"/>
                <a:cs typeface="Poppins SemiBold"/>
                <a:sym typeface="Poppins SemiBold"/>
              </a:defRPr>
            </a:lvl1pPr>
          </a:lstStyle>
          <a:p>
            <a:pPr/>
            <a:r>
              <a:t>Behaviour in Misclassifications (Pairwise)</a:t>
            </a:r>
          </a:p>
        </p:txBody>
      </p:sp>
      <p:sp>
        <p:nvSpPr>
          <p:cNvPr id="448" name="GPT finds the change, but it’s not enough to fully exclude the vulnerability.…"/>
          <p:cNvSpPr txBox="1"/>
          <p:nvPr>
            <p:ph type="body" sz="half" idx="1"/>
          </p:nvPr>
        </p:nvSpPr>
        <p:spPr>
          <a:xfrm>
            <a:off x="1256554" y="2125738"/>
            <a:ext cx="6529292" cy="2165894"/>
          </a:xfrm>
          <a:prstGeom prst="rect">
            <a:avLst/>
          </a:prstGeom>
        </p:spPr>
        <p:txBody>
          <a:bodyPr/>
          <a:lstStyle/>
          <a:p>
            <a:pPr marL="257175" indent="-257175">
              <a:spcBef>
                <a:spcPts val="500"/>
              </a:spcBef>
              <a:buSzPct val="100000"/>
              <a:buFont typeface="Arial"/>
              <a:buChar char="•"/>
              <a:defRPr b="0" sz="2200">
                <a:solidFill>
                  <a:srgbClr val="000000"/>
                </a:solidFill>
                <a:latin typeface="Poppins"/>
                <a:ea typeface="Poppins"/>
                <a:cs typeface="Poppins"/>
                <a:sym typeface="Poppins"/>
              </a:defRPr>
            </a:pPr>
            <a:r>
              <a:t>GPT finds the change, but it’s not enough to fully exclude the vulnerability.</a:t>
            </a:r>
          </a:p>
          <a:p>
            <a:pPr marL="257175" indent="-257175">
              <a:spcBef>
                <a:spcPts val="500"/>
              </a:spcBef>
              <a:buSzPct val="100000"/>
              <a:buFont typeface="Arial"/>
              <a:buChar char="•"/>
              <a:defRPr b="0" sz="2200">
                <a:solidFill>
                  <a:srgbClr val="000000"/>
                </a:solidFill>
                <a:latin typeface="Poppins"/>
                <a:ea typeface="Poppins"/>
                <a:cs typeface="Poppins"/>
                <a:sym typeface="Poppins"/>
              </a:defRPr>
            </a:pPr>
            <a:r>
              <a:t>Inefficient Suggestions Because of Low Context: </a:t>
            </a:r>
            <a:r>
              <a:rPr>
                <a:latin typeface="Avenir Next Condensed Regular"/>
                <a:ea typeface="Avenir Next Condensed Regular"/>
                <a:cs typeface="Avenir Next Condensed Regular"/>
                <a:sym typeface="Avenir Next Condensed Regular"/>
              </a:rPr>
              <a:t>„the use of simple authentication should generally be avoided“ </a:t>
            </a:r>
            <a:endParaRPr>
              <a:latin typeface="Avenir Next Condensed Regular"/>
              <a:ea typeface="Avenir Next Condensed Regular"/>
              <a:cs typeface="Avenir Next Condensed Regular"/>
              <a:sym typeface="Avenir Next Condensed Regular"/>
            </a:endParaRPr>
          </a:p>
          <a:p>
            <a:pPr marL="257175" indent="-257175">
              <a:spcBef>
                <a:spcPts val="500"/>
              </a:spcBef>
              <a:buSzPct val="100000"/>
              <a:buFont typeface="Arial"/>
              <a:buChar char="•"/>
              <a:defRPr b="0" sz="2200">
                <a:solidFill>
                  <a:srgbClr val="000000"/>
                </a:solidFill>
                <a:latin typeface="Poppins"/>
                <a:ea typeface="Poppins"/>
                <a:cs typeface="Poppins"/>
                <a:sym typeface="Poppins"/>
              </a:defRPr>
            </a:pPr>
            <a:r>
              <a:t>No attention to the changes of the code.</a:t>
            </a:r>
          </a:p>
        </p:txBody>
      </p:sp>
      <p:sp>
        <p:nvSpPr>
          <p:cNvPr id="449" name="Behaviour between code reviews of vulnerable and fixed code snippets"/>
          <p:cNvSpPr txBox="1"/>
          <p:nvPr/>
        </p:nvSpPr>
        <p:spPr>
          <a:xfrm>
            <a:off x="430976" y="1462528"/>
            <a:ext cx="8400466" cy="38537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200"/>
            </a:lvl1pPr>
          </a:lstStyle>
          <a:p>
            <a:pPr/>
            <a:r>
              <a:t>Behaviour between code reviews of vulnerable and fixed code snippets </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1" name="Title 5"/>
          <p:cNvSpPr txBox="1"/>
          <p:nvPr>
            <p:ph type="title"/>
          </p:nvPr>
        </p:nvSpPr>
        <p:spPr>
          <a:xfrm>
            <a:off x="457202" y="1847862"/>
            <a:ext cx="8037515" cy="1021556"/>
          </a:xfrm>
          <a:prstGeom prst="rect">
            <a:avLst/>
          </a:prstGeom>
        </p:spPr>
        <p:txBody>
          <a:bodyPr/>
          <a:lstStyle>
            <a:lvl1pPr algn="ctr">
              <a:defRPr sz="5000"/>
            </a:lvl1pPr>
          </a:lstStyle>
          <a:p>
            <a:pPr/>
            <a:r>
              <a:t>Conclusion</a:t>
            </a:r>
          </a:p>
        </p:txBody>
      </p:sp>
      <p:sp>
        <p:nvSpPr>
          <p:cNvPr id="452" name="Slide Number Placeholder 4"/>
          <p:cNvSpPr txBox="1"/>
          <p:nvPr>
            <p:ph type="sldNum" sz="quarter" idx="4294967295"/>
          </p:nvPr>
        </p:nvSpPr>
        <p:spPr>
          <a:xfrm>
            <a:off x="8850405" y="106362"/>
            <a:ext cx="168090" cy="165101"/>
          </a:xfrm>
          <a:prstGeom prst="rect">
            <a:avLst/>
          </a:prstGeom>
          <a:extLst>
            <a:ext uri="{C572A759-6A51-4108-AA02-DFA0A04FC94B}">
              <ma14:wrappingTextBoxFlag xmlns:ma14="http://schemas.microsoft.com/office/mac/drawingml/2011/main" val="1"/>
            </a:ext>
          </a:extLst>
        </p:spPr>
        <p:txBody>
          <a:bodyPr lIns="0" tIns="0" rIns="0" bIns="0"/>
          <a:lstStyle/>
          <a:p>
            <a:pPr/>
            <a:fld id="{86CB4B4D-7CA3-9044-876B-883B54F8677D}" type="slidenum"/>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4" name="Title 1"/>
          <p:cNvSpPr txBox="1"/>
          <p:nvPr>
            <p:ph type="title"/>
          </p:nvPr>
        </p:nvSpPr>
        <p:spPr>
          <a:xfrm>
            <a:off x="457200" y="470249"/>
            <a:ext cx="8229600" cy="552770"/>
          </a:xfrm>
          <a:prstGeom prst="rect">
            <a:avLst/>
          </a:prstGeom>
        </p:spPr>
        <p:txBody>
          <a:bodyPr/>
          <a:lstStyle/>
          <a:p>
            <a:pPr/>
            <a:r>
              <a:t>Conclusion</a:t>
            </a:r>
          </a:p>
        </p:txBody>
      </p:sp>
      <p:sp>
        <p:nvSpPr>
          <p:cNvPr id="455" name="Slide Number Placeholder 4"/>
          <p:cNvSpPr txBox="1"/>
          <p:nvPr>
            <p:ph type="sldNum" sz="quarter" idx="2"/>
          </p:nvPr>
        </p:nvSpPr>
        <p:spPr>
          <a:xfrm>
            <a:off x="8850207" y="106451"/>
            <a:ext cx="168090"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56" name="Content Placeholder 6"/>
          <p:cNvSpPr txBox="1"/>
          <p:nvPr/>
        </p:nvSpPr>
        <p:spPr>
          <a:xfrm>
            <a:off x="91110" y="1939063"/>
            <a:ext cx="4331000" cy="2317895"/>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marL="257175" indent="-257175" defTabSz="342900">
              <a:spcBef>
                <a:spcPts val="400"/>
              </a:spcBef>
              <a:buSzPct val="100000"/>
              <a:buFont typeface="Arial"/>
              <a:buChar char="•"/>
              <a:defRPr sz="1500">
                <a:latin typeface="Poppins"/>
                <a:ea typeface="Poppins"/>
                <a:cs typeface="Poppins"/>
                <a:sym typeface="Poppins"/>
              </a:defRPr>
            </a:pPr>
            <a:r>
              <a:t>Delivers correct code reviews containing correct vulnerabilities, ex. CWE-20, CWE-611</a:t>
            </a:r>
          </a:p>
          <a:p>
            <a:pPr marL="257175" indent="-257175" defTabSz="342900">
              <a:spcBef>
                <a:spcPts val="400"/>
              </a:spcBef>
              <a:buSzPct val="100000"/>
              <a:buFont typeface="Arial"/>
              <a:buChar char="•"/>
              <a:defRPr sz="1500">
                <a:latin typeface="Poppins"/>
                <a:ea typeface="Poppins"/>
                <a:cs typeface="Poppins"/>
                <a:sym typeface="Poppins"/>
              </a:defRPr>
            </a:pPr>
            <a:r>
              <a:t>Vulnerabilities from other CWE types can’t be detected, ex. CWE-835</a:t>
            </a:r>
          </a:p>
          <a:p>
            <a:pPr marL="257175" indent="-257175" defTabSz="342900">
              <a:spcBef>
                <a:spcPts val="400"/>
              </a:spcBef>
              <a:buSzPct val="100000"/>
              <a:buFont typeface="Arial"/>
              <a:buChar char="•"/>
              <a:defRPr sz="1500">
                <a:latin typeface="Poppins"/>
                <a:ea typeface="Poppins"/>
                <a:cs typeface="Poppins"/>
                <a:sym typeface="Poppins"/>
              </a:defRPr>
            </a:pPr>
            <a:r>
              <a:t>Accuracy 55%</a:t>
            </a:r>
          </a:p>
          <a:p>
            <a:pPr marL="257175" indent="-257175" defTabSz="342900">
              <a:spcBef>
                <a:spcPts val="400"/>
              </a:spcBef>
              <a:buSzPct val="100000"/>
              <a:buFont typeface="Arial"/>
              <a:buChar char="•"/>
              <a:defRPr sz="1500">
                <a:latin typeface="Poppins"/>
                <a:ea typeface="Poppins"/>
                <a:cs typeface="Poppins"/>
                <a:sym typeface="Poppins"/>
              </a:defRPr>
            </a:pPr>
            <a:r>
              <a:t>Incorrect code reviews for large code snippets</a:t>
            </a:r>
          </a:p>
          <a:p>
            <a:pPr marL="257175" indent="-257175" defTabSz="342900">
              <a:spcBef>
                <a:spcPts val="400"/>
              </a:spcBef>
              <a:buClr>
                <a:srgbClr val="000000"/>
              </a:buClr>
              <a:buSzPct val="100000"/>
              <a:buFont typeface="Arial"/>
              <a:buChar char="•"/>
              <a:defRPr sz="1500">
                <a:solidFill>
                  <a:schemeClr val="accent1"/>
                </a:solidFill>
                <a:latin typeface="Poppins"/>
                <a:ea typeface="Poppins"/>
                <a:cs typeface="Poppins"/>
                <a:sym typeface="Poppins"/>
              </a:defRPr>
            </a:pPr>
            <a:r>
              <a:t>Word count is not a differentiating factor</a:t>
            </a:r>
          </a:p>
          <a:p>
            <a:pPr marL="257175" indent="-257175">
              <a:spcBef>
                <a:spcPts val="400"/>
              </a:spcBef>
              <a:buClr>
                <a:srgbClr val="000000"/>
              </a:buClr>
              <a:buSzPct val="100000"/>
              <a:buFont typeface="Arial"/>
              <a:buChar char="•"/>
              <a:defRPr sz="1500">
                <a:solidFill>
                  <a:schemeClr val="accent1"/>
                </a:solidFill>
              </a:defRPr>
            </a:pPr>
            <a:r>
              <a:t>Acquiring more context about the code (Limitation)</a:t>
            </a:r>
          </a:p>
        </p:txBody>
      </p:sp>
      <p:sp>
        <p:nvSpPr>
          <p:cNvPr id="457" name="Text Placeholder 9"/>
          <p:cNvSpPr/>
          <p:nvPr/>
        </p:nvSpPr>
        <p:spPr>
          <a:xfrm>
            <a:off x="4575318" y="1097003"/>
            <a:ext cx="4474444" cy="693545"/>
          </a:xfrm>
          <a:prstGeom prst="rect">
            <a:avLst/>
          </a:prstGeom>
          <a:solidFill>
            <a:srgbClr val="FFFFFF"/>
          </a:solidFill>
          <a:ln w="25400">
            <a:solidFill>
              <a:srgbClr val="000000"/>
            </a:solidFill>
          </a:ln>
          <a:extLst>
            <a:ext uri="{C572A759-6A51-4108-AA02-DFA0A04FC94B}">
              <ma14:wrappingTextBoxFlag xmlns:ma14="http://schemas.microsoft.com/office/mac/drawingml/2011/main" val="1"/>
            </a:ext>
          </a:extLst>
        </p:spPr>
        <p:txBody>
          <a:bodyPr lIns="45719" rIns="45719" anchor="ctr"/>
          <a:lstStyle/>
          <a:p>
            <a:pPr/>
            <a:r>
              <a:t>provide a detailed code review of the following code snippet</a:t>
            </a:r>
            <a:r>
              <a:rPr u="sng">
                <a:solidFill>
                  <a:schemeClr val="accent2"/>
                </a:solidFill>
              </a:rPr>
              <a:t>, and focus on security aspects</a:t>
            </a:r>
          </a:p>
        </p:txBody>
      </p:sp>
      <p:sp>
        <p:nvSpPr>
          <p:cNvPr id="458" name="Content Placeholder 7"/>
          <p:cNvSpPr txBox="1"/>
          <p:nvPr/>
        </p:nvSpPr>
        <p:spPr>
          <a:xfrm>
            <a:off x="4556716" y="1929468"/>
            <a:ext cx="4331001" cy="2648441"/>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marL="257175" indent="-257175" defTabSz="342900">
              <a:spcBef>
                <a:spcPts val="400"/>
              </a:spcBef>
              <a:buSzPct val="100000"/>
              <a:buFont typeface="Arial"/>
              <a:buChar char="•"/>
              <a:defRPr sz="1500">
                <a:latin typeface="Poppins"/>
                <a:ea typeface="Poppins"/>
                <a:cs typeface="Poppins"/>
                <a:sym typeface="Poppins"/>
              </a:defRPr>
            </a:pPr>
            <a:r>
              <a:t>Elaborating the prompt increases the accuracy by 5%</a:t>
            </a:r>
          </a:p>
          <a:p>
            <a:pPr marL="257175" indent="-257175" defTabSz="342900">
              <a:spcBef>
                <a:spcPts val="400"/>
              </a:spcBef>
              <a:buSzPct val="100000"/>
              <a:buFont typeface="Arial"/>
              <a:buChar char="•"/>
              <a:defRPr sz="1500">
                <a:latin typeface="Poppins"/>
                <a:ea typeface="Poppins"/>
                <a:cs typeface="Poppins"/>
                <a:sym typeface="Poppins"/>
              </a:defRPr>
            </a:pPr>
            <a:r>
              <a:t>False positives increase with true positives</a:t>
            </a:r>
          </a:p>
          <a:p>
            <a:pPr marL="257175" indent="-257175" defTabSz="342900">
              <a:spcBef>
                <a:spcPts val="400"/>
              </a:spcBef>
              <a:buClr>
                <a:srgbClr val="000000"/>
              </a:buClr>
              <a:buSzPct val="100000"/>
              <a:buFont typeface="Arial"/>
              <a:buChar char="•"/>
              <a:defRPr sz="1500">
                <a:latin typeface="Poppins"/>
                <a:ea typeface="Poppins"/>
                <a:cs typeface="Poppins"/>
                <a:sym typeface="Poppins"/>
              </a:defRPr>
            </a:pPr>
            <a:r>
              <a:t>Code reviews are more similar </a:t>
            </a:r>
          </a:p>
          <a:p>
            <a:pPr marL="257175" indent="-257175" defTabSz="342900">
              <a:spcBef>
                <a:spcPts val="400"/>
              </a:spcBef>
              <a:buClr>
                <a:srgbClr val="000000"/>
              </a:buClr>
              <a:buSzPct val="100000"/>
              <a:buFont typeface="Arial"/>
              <a:buChar char="•"/>
              <a:defRPr sz="1500">
                <a:latin typeface="Poppins"/>
                <a:ea typeface="Poppins"/>
                <a:cs typeface="Poppins"/>
                <a:sym typeface="Poppins"/>
              </a:defRPr>
            </a:pPr>
            <a:r>
              <a:t>Code reviews contain more security-relevant aspects. </a:t>
            </a:r>
          </a:p>
          <a:p>
            <a:pPr marL="257175" indent="-257175" defTabSz="342900">
              <a:spcBef>
                <a:spcPts val="400"/>
              </a:spcBef>
              <a:buClr>
                <a:srgbClr val="000000"/>
              </a:buClr>
              <a:buSzPct val="100000"/>
              <a:buFont typeface="Arial"/>
              <a:buChar char="•"/>
              <a:defRPr sz="1500">
                <a:solidFill>
                  <a:schemeClr val="accent1"/>
                </a:solidFill>
                <a:latin typeface="Poppins"/>
                <a:ea typeface="Poppins"/>
                <a:cs typeface="Poppins"/>
                <a:sym typeface="Poppins"/>
              </a:defRPr>
            </a:pPr>
            <a:r>
              <a:t>Word- and</a:t>
            </a:r>
            <a:r>
              <a:rPr>
                <a:solidFill>
                  <a:srgbClr val="000000"/>
                </a:solidFill>
              </a:rPr>
              <a:t> character</a:t>
            </a:r>
            <a:r>
              <a:t> count is not a differentiating factor</a:t>
            </a:r>
          </a:p>
          <a:p>
            <a:pPr marL="257175" indent="-257175">
              <a:spcBef>
                <a:spcPts val="400"/>
              </a:spcBef>
              <a:buClr>
                <a:srgbClr val="000000"/>
              </a:buClr>
              <a:buSzPct val="100000"/>
              <a:buFont typeface="Arial"/>
              <a:buChar char="•"/>
              <a:defRPr sz="1500">
                <a:solidFill>
                  <a:schemeClr val="accent1"/>
                </a:solidFill>
              </a:defRPr>
            </a:pPr>
            <a:r>
              <a:t>Acquiring more context about the code (Limitation)</a:t>
            </a:r>
          </a:p>
        </p:txBody>
      </p:sp>
      <p:sp>
        <p:nvSpPr>
          <p:cNvPr id="459" name="Text Placeholder 8"/>
          <p:cNvSpPr txBox="1"/>
          <p:nvPr/>
        </p:nvSpPr>
        <p:spPr>
          <a:xfrm>
            <a:off x="236515" y="1097003"/>
            <a:ext cx="4040189" cy="693546"/>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342900">
              <a:spcBef>
                <a:spcPts val="400"/>
              </a:spcBef>
              <a:defRPr>
                <a:latin typeface="Poppins"/>
                <a:ea typeface="Poppins"/>
                <a:cs typeface="Poppins"/>
                <a:sym typeface="Poppins"/>
              </a:defRPr>
            </a:lvl1pPr>
          </a:lstStyle>
          <a:p>
            <a:pPr/>
            <a:r>
              <a:t>provide a detailed code review of the following code snippet</a:t>
            </a:r>
          </a:p>
        </p:txBody>
      </p:sp>
      <p:sp>
        <p:nvSpPr>
          <p:cNvPr id="460" name="Using the model with waiver of human security specialists is not trustworthy…"/>
          <p:cNvSpPr txBox="1"/>
          <p:nvPr/>
        </p:nvSpPr>
        <p:spPr>
          <a:xfrm>
            <a:off x="1507580" y="4594704"/>
            <a:ext cx="6330874" cy="55739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120315" indent="-120315">
              <a:spcBef>
                <a:spcPts val="400"/>
              </a:spcBef>
              <a:buSzPct val="100000"/>
              <a:buChar char="•"/>
              <a:defRPr sz="1500"/>
            </a:pPr>
            <a:r>
              <a:t>Using the model with waiver of human security specialists is not trustworthy</a:t>
            </a:r>
          </a:p>
          <a:p>
            <a:pPr marL="120315" indent="-120315">
              <a:spcBef>
                <a:spcPts val="400"/>
              </a:spcBef>
              <a:buSzPct val="100000"/>
              <a:buChar char="•"/>
              <a:defRPr sz="1500"/>
            </a:pPr>
            <a:r>
              <a:t>Use this GPT model in vulnerability detection only with developer’s supervision</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Text Placeholder 3"/>
          <p:cNvSpPr/>
          <p:nvPr/>
        </p:nvSpPr>
        <p:spPr>
          <a:xfrm>
            <a:off x="839446" y="2214559"/>
            <a:ext cx="7465108" cy="1962352"/>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defTabSz="240029">
              <a:spcBef>
                <a:spcPts val="400"/>
              </a:spcBef>
              <a:defRPr b="1" sz="2730">
                <a:latin typeface="Poppins SemiBold"/>
                <a:ea typeface="Poppins SemiBold"/>
                <a:cs typeface="Poppins SemiBold"/>
                <a:sym typeface="Poppins SemiBold"/>
              </a:defRPr>
            </a:lvl1pPr>
          </a:lstStyle>
          <a:p>
            <a:pPr/>
            <a:r>
              <a:t>Can large-language models generate correct code reviews that encompass essential security aspects, particularly vulnerabilities?</a:t>
            </a:r>
          </a:p>
        </p:txBody>
      </p:sp>
      <p:sp>
        <p:nvSpPr>
          <p:cNvPr id="193" name="Text Placeholder 6"/>
          <p:cNvSpPr txBox="1"/>
          <p:nvPr/>
        </p:nvSpPr>
        <p:spPr>
          <a:xfrm>
            <a:off x="466797" y="1036781"/>
            <a:ext cx="5501551" cy="37644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342900">
              <a:spcBef>
                <a:spcPts val="400"/>
              </a:spcBef>
              <a:defRPr b="1">
                <a:solidFill>
                  <a:srgbClr val="FF4F4F"/>
                </a:solidFill>
                <a:latin typeface="Poppins SemiBold"/>
                <a:ea typeface="Poppins SemiBold"/>
                <a:cs typeface="Poppins SemiBold"/>
                <a:sym typeface="Poppins SemiBold"/>
              </a:defRPr>
            </a:lvl1pPr>
          </a:lstStyle>
          <a:p>
            <a:pPr/>
            <a:r>
              <a:t>Research Questions</a:t>
            </a:r>
          </a:p>
        </p:txBody>
      </p:sp>
      <p:sp>
        <p:nvSpPr>
          <p:cNvPr id="194" name="Introduction"/>
          <p:cNvSpPr txBox="1"/>
          <p:nvPr/>
        </p:nvSpPr>
        <p:spPr>
          <a:xfrm>
            <a:off x="457200" y="546449"/>
            <a:ext cx="4541293" cy="55277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342900">
              <a:defRPr b="1" sz="3000">
                <a:solidFill>
                  <a:srgbClr val="00C1D4"/>
                </a:solidFill>
                <a:latin typeface="Poppins SemiBold"/>
                <a:ea typeface="Poppins SemiBold"/>
                <a:cs typeface="Poppins SemiBold"/>
                <a:sym typeface="Poppins SemiBold"/>
              </a:defRPr>
            </a:lvl1pPr>
          </a:lstStyle>
          <a:p>
            <a:pPr/>
            <a:r>
              <a:t>Introduction</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2" name="Title 5"/>
          <p:cNvSpPr txBox="1"/>
          <p:nvPr>
            <p:ph type="title"/>
          </p:nvPr>
        </p:nvSpPr>
        <p:spPr>
          <a:prstGeom prst="rect">
            <a:avLst/>
          </a:prstGeom>
        </p:spPr>
        <p:txBody>
          <a:bodyPr/>
          <a:lstStyle/>
          <a:p>
            <a:pPr/>
            <a:r>
              <a:t>Resources</a:t>
            </a:r>
          </a:p>
        </p:txBody>
      </p:sp>
      <p:sp>
        <p:nvSpPr>
          <p:cNvPr id="463" name="Slide Number Placeholder 4"/>
          <p:cNvSpPr txBox="1"/>
          <p:nvPr>
            <p:ph type="sldNum" sz="quarter" idx="2"/>
          </p:nvPr>
        </p:nvSpPr>
        <p:spPr>
          <a:xfrm>
            <a:off x="8850207" y="106451"/>
            <a:ext cx="168090"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64" name="Text Placeholder 8"/>
          <p:cNvSpPr txBox="1"/>
          <p:nvPr>
            <p:ph type="body" idx="1"/>
          </p:nvPr>
        </p:nvSpPr>
        <p:spPr>
          <a:xfrm>
            <a:off x="283852" y="1341805"/>
            <a:ext cx="8770769" cy="3302704"/>
          </a:xfrm>
          <a:prstGeom prst="rect">
            <a:avLst/>
          </a:prstGeom>
        </p:spPr>
        <p:txBody>
          <a:bodyPr anchor="t"/>
          <a:lstStyle/>
          <a:p>
            <a:pPr marL="151597" indent="-151597" defTabSz="216027">
              <a:spcBef>
                <a:spcPts val="200"/>
              </a:spcBef>
              <a:buClr>
                <a:srgbClr val="000000"/>
              </a:buClr>
              <a:buSzPct val="100000"/>
              <a:buAutoNum type="arabicPeriod" startAt="1"/>
              <a:defRPr b="0" sz="1134"/>
            </a:pPr>
            <a:r>
              <a:t>Yossef Al Buni. „Analysis of Natural Language Code Summaries to Detect Software Vulnerabilities“ 2023</a:t>
            </a:r>
          </a:p>
          <a:p>
            <a:pPr marL="151597" indent="-151597" defTabSz="216027">
              <a:spcBef>
                <a:spcPts val="200"/>
              </a:spcBef>
              <a:buClr>
                <a:srgbClr val="000000"/>
              </a:buClr>
              <a:buSzPct val="100000"/>
              <a:buAutoNum type="arabicPeriod" startAt="1"/>
              <a:defRPr b="0" sz="1134"/>
            </a:pPr>
            <a:r>
              <a:t>Weiqi Lu Haoye Tian. “Is ChatGPT the Ultimate Programming Assistant - How far is it?” 2023. url: https://arxiv.org/pdf/2304.11938.pdf.</a:t>
            </a:r>
          </a:p>
          <a:p>
            <a:pPr marL="151597" indent="-151597" defTabSz="216027">
              <a:spcBef>
                <a:spcPts val="200"/>
              </a:spcBef>
              <a:buClr>
                <a:srgbClr val="000000"/>
              </a:buClr>
              <a:buSzPct val="100000"/>
              <a:buAutoNum type="arabicPeriod" startAt="1"/>
              <a:defRPr b="0" sz="1134"/>
            </a:pPr>
            <a:r>
              <a:t>Xinyue Shen1 Zeyuan Chen2. “In ChatGPT We Trust? Measuring and Characterizing the Reliability of ChatGPT”. 2023. url: https://arxiv.org/pdf/2304.0897 9.pdf </a:t>
            </a:r>
          </a:p>
          <a:p>
            <a:pPr marL="151597" indent="-151597" defTabSz="216027">
              <a:spcBef>
                <a:spcPts val="200"/>
              </a:spcBef>
              <a:buClr>
                <a:srgbClr val="000000"/>
              </a:buClr>
              <a:buSzPct val="100000"/>
              <a:buAutoNum type="arabicPeriod" startAt="1"/>
              <a:defRPr b="0" sz="1134"/>
            </a:pPr>
            <a:r>
              <a:t>Pavel Zadorozhny Anton Cheshkov and Rodion Levichev. “Technical Report: Evaluation of ChatGPT Model for Vulnerability Detection”. 2023. url: https://a rxiv.org/abs/2304.07232. </a:t>
            </a:r>
          </a:p>
          <a:p>
            <a:pPr marL="151597" indent="-151597" defTabSz="216027">
              <a:spcBef>
                <a:spcPts val="200"/>
              </a:spcBef>
              <a:buClr>
                <a:srgbClr val="000000"/>
              </a:buClr>
              <a:buSzPct val="100000"/>
              <a:buAutoNum type="arabicPeriod" startAt="1"/>
              <a:defRPr b="0" sz="1134"/>
            </a:pPr>
            <a:r>
              <a:t>https://collaborating.tuhh.de/e-22/theses/bsc-yosse f-al-buni/-/tree/master/Code</a:t>
            </a:r>
          </a:p>
          <a:p>
            <a:pPr marL="151597" indent="-151597" defTabSz="216027">
              <a:spcBef>
                <a:spcPts val="200"/>
              </a:spcBef>
              <a:buClr>
                <a:srgbClr val="000000"/>
              </a:buClr>
              <a:buSzPct val="100000"/>
              <a:buAutoNum type="arabicPeriod" startAt="1"/>
              <a:defRPr b="0" sz="1134" u="sng"/>
            </a:pPr>
            <a:r>
              <a:rPr>
                <a:solidFill>
                  <a:srgbClr val="0000FF"/>
                </a:solidFill>
                <a:uFill>
                  <a:solidFill>
                    <a:srgbClr val="0000FF"/>
                  </a:solidFill>
                </a:uFill>
                <a:hlinkClick r:id="rId2" invalidUrl="" action="" tgtFrame="" tooltip="" history="1" highlightClick="0" endSnd="0"/>
              </a:rPr>
              <a:t>https://openpracticelibrary.com/practice/code-review/</a:t>
            </a:r>
          </a:p>
          <a:p>
            <a:pPr marL="151597" indent="-151597" defTabSz="216027">
              <a:spcBef>
                <a:spcPts val="200"/>
              </a:spcBef>
              <a:buClr>
                <a:srgbClr val="000000"/>
              </a:buClr>
              <a:buSzPct val="100000"/>
              <a:buAutoNum type="arabicPeriod" startAt="1"/>
              <a:defRPr b="0" sz="1134" u="sng"/>
            </a:pPr>
            <a:r>
              <a:rPr>
                <a:solidFill>
                  <a:srgbClr val="0000FF"/>
                </a:solidFill>
                <a:uFill>
                  <a:solidFill>
                    <a:srgbClr val="0000FF"/>
                  </a:solidFill>
                </a:uFill>
                <a:hlinkClick r:id="rId3" invalidUrl="" action="" tgtFrame="" tooltip="" history="1" highlightClick="0" endSnd="0"/>
              </a:rPr>
              <a:t>https://www.pvamu.edu/research/osp/project-administration/time-and-effort/</a:t>
            </a:r>
          </a:p>
          <a:p>
            <a:pPr marL="151597" indent="-151597" defTabSz="216027">
              <a:spcBef>
                <a:spcPts val="200"/>
              </a:spcBef>
              <a:buClr>
                <a:srgbClr val="000000"/>
              </a:buClr>
              <a:buSzPct val="100000"/>
              <a:buAutoNum type="arabicPeriod" startAt="1"/>
              <a:defRPr b="0" sz="1134" u="sng"/>
            </a:pPr>
            <a:r>
              <a:rPr>
                <a:solidFill>
                  <a:srgbClr val="0000FF"/>
                </a:solidFill>
                <a:uFill>
                  <a:solidFill>
                    <a:srgbClr val="0000FF"/>
                  </a:solidFill>
                </a:uFill>
                <a:hlinkClick r:id="rId4" invalidUrl="" action="" tgtFrame="" tooltip="" history="1" highlightClick="0" endSnd="0"/>
              </a:rPr>
              <a:t>https://blog.routinehub.co/origin-and-evolution-of-chat-gpt/</a:t>
            </a:r>
          </a:p>
          <a:p>
            <a:pPr marL="151597" indent="-151597" defTabSz="216027">
              <a:spcBef>
                <a:spcPts val="200"/>
              </a:spcBef>
              <a:buClr>
                <a:srgbClr val="000000"/>
              </a:buClr>
              <a:buSzPct val="100000"/>
              <a:buAutoNum type="arabicPeriod" startAt="1"/>
              <a:defRPr b="0" sz="1134" u="sng"/>
            </a:pPr>
            <a:r>
              <a:rPr>
                <a:solidFill>
                  <a:srgbClr val="0000FF"/>
                </a:solidFill>
                <a:uFill>
                  <a:solidFill>
                    <a:srgbClr val="0000FF"/>
                  </a:solidFill>
                </a:uFill>
                <a:hlinkClick r:id="rId5" invalidUrl="" action="" tgtFrame="" tooltip="" history="1" highlightClick="0" endSnd="0"/>
              </a:rPr>
              <a:t>https://imgur.com/gallery/hqjzaF4</a:t>
            </a:r>
          </a:p>
          <a:p>
            <a:pPr marL="151597" indent="-151597" defTabSz="216027">
              <a:spcBef>
                <a:spcPts val="200"/>
              </a:spcBef>
              <a:buClr>
                <a:srgbClr val="000000"/>
              </a:buClr>
              <a:buSzPct val="100000"/>
              <a:buAutoNum type="arabicPeriod" startAt="1"/>
              <a:defRPr b="0" sz="1134" u="sng"/>
            </a:pPr>
            <a:r>
              <a:rPr>
                <a:solidFill>
                  <a:srgbClr val="0000FF"/>
                </a:solidFill>
                <a:uFill>
                  <a:solidFill>
                    <a:srgbClr val="0000FF"/>
                  </a:solidFill>
                </a:uFill>
                <a:hlinkClick r:id="rId6" invalidUrl="" action="" tgtFrame="" tooltip="" history="1" highlightClick="0" endSnd="0"/>
              </a:rPr>
              <a:t>https://machinelearningmastery.com/the-transformer-model/</a:t>
            </a:r>
          </a:p>
          <a:p>
            <a:pPr marL="151597" indent="-151597" defTabSz="216027">
              <a:spcBef>
                <a:spcPts val="200"/>
              </a:spcBef>
              <a:buClr>
                <a:srgbClr val="000000"/>
              </a:buClr>
              <a:buSzPct val="100000"/>
              <a:buAutoNum type="arabicPeriod" startAt="1"/>
              <a:defRPr b="0" sz="1134" u="sng"/>
            </a:pPr>
            <a:r>
              <a:rPr>
                <a:solidFill>
                  <a:srgbClr val="0000FF"/>
                </a:solidFill>
                <a:uFill>
                  <a:solidFill>
                    <a:srgbClr val="0000FF"/>
                  </a:solidFill>
                </a:uFill>
                <a:hlinkClick r:id="rId7" invalidUrl="" action="" tgtFrame="" tooltip="" history="1" highlightClick="0" endSnd="0"/>
              </a:rPr>
              <a:t>https://medium.com/@alirezamirzabegi/how-to-use-chatgpt-3-5-turbo-with-android-and-ios-applications-aa6561985904</a:t>
            </a:r>
          </a:p>
          <a:p>
            <a:pPr marL="151597" indent="-151597" defTabSz="216027">
              <a:spcBef>
                <a:spcPts val="200"/>
              </a:spcBef>
              <a:buClr>
                <a:srgbClr val="000000"/>
              </a:buClr>
              <a:buSzPct val="100000"/>
              <a:buAutoNum type="arabicPeriod" startAt="1"/>
              <a:defRPr b="0" sz="1134" u="sng"/>
            </a:pPr>
            <a:r>
              <a:rPr>
                <a:solidFill>
                  <a:srgbClr val="0000FF"/>
                </a:solidFill>
                <a:uFill>
                  <a:solidFill>
                    <a:srgbClr val="0000FF"/>
                  </a:solidFill>
                </a:uFill>
                <a:hlinkClick r:id="rId8" invalidUrl="" action="" tgtFrame="" tooltip="" history="1" highlightClick="0" endSnd="0"/>
              </a:rPr>
              <a:t>https://www.researchgate.net/publication/323951397_Oversampling_Techniques_for_Bankruptcy_Prediction_Novel_Features_from_a_Transaction_Dataset/figures?lo=1</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6" name="Title 1"/>
          <p:cNvSpPr txBox="1"/>
          <p:nvPr>
            <p:ph type="title"/>
          </p:nvPr>
        </p:nvSpPr>
        <p:spPr>
          <a:prstGeom prst="rect">
            <a:avLst/>
          </a:prstGeom>
        </p:spPr>
        <p:txBody>
          <a:bodyPr/>
          <a:lstStyle/>
          <a:p>
            <a:pPr/>
            <a:r>
              <a:t>Questions ?</a:t>
            </a:r>
          </a:p>
        </p:txBody>
      </p:sp>
      <p:sp>
        <p:nvSpPr>
          <p:cNvPr id="467" name="Slide Number Placeholder 2"/>
          <p:cNvSpPr txBox="1"/>
          <p:nvPr>
            <p:ph type="sldNum" sz="quarter" idx="2"/>
          </p:nvPr>
        </p:nvSpPr>
        <p:spPr>
          <a:xfrm>
            <a:off x="8850207" y="106451"/>
            <a:ext cx="168090"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68" name="Picture 3" descr="Picture 3"/>
          <p:cNvPicPr>
            <a:picLocks noChangeAspect="1"/>
          </p:cNvPicPr>
          <p:nvPr/>
        </p:nvPicPr>
        <p:blipFill>
          <a:blip r:embed="rId2">
            <a:extLst/>
          </a:blip>
          <a:stretch>
            <a:fillRect/>
          </a:stretch>
        </p:blipFill>
        <p:spPr>
          <a:xfrm>
            <a:off x="1472295" y="2267661"/>
            <a:ext cx="6232072" cy="2875839"/>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0" name="Title 1"/>
          <p:cNvSpPr txBox="1"/>
          <p:nvPr>
            <p:ph type="title"/>
          </p:nvPr>
        </p:nvSpPr>
        <p:spPr>
          <a:prstGeom prst="rect">
            <a:avLst/>
          </a:prstGeom>
        </p:spPr>
        <p:txBody>
          <a:bodyPr/>
          <a:lstStyle/>
          <a:p>
            <a:pPr/>
            <a:r>
              <a:t>Questions ?</a:t>
            </a:r>
          </a:p>
        </p:txBody>
      </p:sp>
      <p:sp>
        <p:nvSpPr>
          <p:cNvPr id="471" name="Slide Number Placeholder 2"/>
          <p:cNvSpPr txBox="1"/>
          <p:nvPr>
            <p:ph type="sldNum" sz="quarter" idx="2"/>
          </p:nvPr>
        </p:nvSpPr>
        <p:spPr>
          <a:xfrm>
            <a:off x="8850207" y="106451"/>
            <a:ext cx="168090"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72" name="Picture 3" descr="Picture 3"/>
          <p:cNvPicPr>
            <a:picLocks noChangeAspect="1"/>
          </p:cNvPicPr>
          <p:nvPr/>
        </p:nvPicPr>
        <p:blipFill>
          <a:blip r:embed="rId2">
            <a:extLst/>
          </a:blip>
          <a:stretch>
            <a:fillRect/>
          </a:stretch>
        </p:blipFill>
        <p:spPr>
          <a:xfrm>
            <a:off x="1472295" y="2267661"/>
            <a:ext cx="6232072" cy="2875839"/>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4" name="Title 1"/>
          <p:cNvSpPr txBox="1"/>
          <p:nvPr>
            <p:ph type="title"/>
          </p:nvPr>
        </p:nvSpPr>
        <p:spPr>
          <a:prstGeom prst="rect">
            <a:avLst/>
          </a:prstGeom>
        </p:spPr>
        <p:txBody>
          <a:bodyPr/>
          <a:lstStyle/>
          <a:p>
            <a:pPr/>
            <a:r>
              <a:t>Questions ?</a:t>
            </a:r>
          </a:p>
        </p:txBody>
      </p:sp>
      <p:sp>
        <p:nvSpPr>
          <p:cNvPr id="475" name="Slide Number Placeholder 2"/>
          <p:cNvSpPr txBox="1"/>
          <p:nvPr>
            <p:ph type="sldNum" sz="quarter" idx="2"/>
          </p:nvPr>
        </p:nvSpPr>
        <p:spPr>
          <a:xfrm>
            <a:off x="8850207" y="106451"/>
            <a:ext cx="168090"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76" name="Picture 3" descr="Picture 3"/>
          <p:cNvPicPr>
            <a:picLocks noChangeAspect="1"/>
          </p:cNvPicPr>
          <p:nvPr/>
        </p:nvPicPr>
        <p:blipFill>
          <a:blip r:embed="rId2">
            <a:extLst/>
          </a:blip>
          <a:stretch>
            <a:fillRect/>
          </a:stretch>
        </p:blipFill>
        <p:spPr>
          <a:xfrm>
            <a:off x="1472295" y="2267661"/>
            <a:ext cx="6232072" cy="2875839"/>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8" name="Methodology"/>
          <p:cNvSpPr txBox="1"/>
          <p:nvPr/>
        </p:nvSpPr>
        <p:spPr>
          <a:xfrm>
            <a:off x="457200" y="546449"/>
            <a:ext cx="2664770" cy="55277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342900">
              <a:defRPr b="1" sz="3000">
                <a:solidFill>
                  <a:srgbClr val="00C1D4"/>
                </a:solidFill>
                <a:latin typeface="Poppins SemiBold"/>
                <a:ea typeface="Poppins SemiBold"/>
                <a:cs typeface="Poppins SemiBold"/>
                <a:sym typeface="Poppins SemiBold"/>
              </a:defRPr>
            </a:lvl1pPr>
          </a:lstStyle>
          <a:p>
            <a:pPr/>
            <a:r>
              <a:t>Methodology</a:t>
            </a:r>
          </a:p>
        </p:txBody>
      </p:sp>
      <p:pic>
        <p:nvPicPr>
          <p:cNvPr id="479" name="Bildschirmfoto 2023-06-27 um 19.48.40.png" descr="Bildschirmfoto 2023-06-27 um 19.48.40.png"/>
          <p:cNvPicPr>
            <a:picLocks noChangeAspect="1"/>
          </p:cNvPicPr>
          <p:nvPr/>
        </p:nvPicPr>
        <p:blipFill>
          <a:blip r:embed="rId2">
            <a:extLst/>
          </a:blip>
          <a:stretch>
            <a:fillRect/>
          </a:stretch>
        </p:blipFill>
        <p:spPr>
          <a:xfrm>
            <a:off x="265084" y="2781559"/>
            <a:ext cx="3814145" cy="1746665"/>
          </a:xfrm>
          <a:prstGeom prst="rect">
            <a:avLst/>
          </a:prstGeom>
          <a:ln w="12700">
            <a:miter lim="400000"/>
          </a:ln>
        </p:spPr>
      </p:pic>
      <p:sp>
        <p:nvSpPr>
          <p:cNvPr id="480" name="CWE: Common Weakness Enumeration…"/>
          <p:cNvSpPr txBox="1"/>
          <p:nvPr>
            <p:ph type="body" sz="quarter" idx="1"/>
          </p:nvPr>
        </p:nvSpPr>
        <p:spPr>
          <a:xfrm>
            <a:off x="333748" y="1465528"/>
            <a:ext cx="3814145" cy="876515"/>
          </a:xfrm>
          <a:prstGeom prst="rect">
            <a:avLst/>
          </a:prstGeom>
        </p:spPr>
        <p:txBody>
          <a:bodyPr/>
          <a:lstStyle/>
          <a:p>
            <a:pPr marL="210883" indent="-210883" defTabSz="281177">
              <a:buSzPct val="100000"/>
              <a:buFont typeface="Arial"/>
              <a:buChar char="•"/>
              <a:defRPr b="0" sz="1476">
                <a:solidFill>
                  <a:srgbClr val="000000"/>
                </a:solidFill>
                <a:latin typeface="Poppins"/>
                <a:ea typeface="Poppins"/>
                <a:cs typeface="Poppins"/>
                <a:sym typeface="Poppins"/>
              </a:defRPr>
            </a:pPr>
            <a:r>
              <a:t>CWE: Common Weakness Enumeration</a:t>
            </a:r>
          </a:p>
          <a:p>
            <a:pPr marL="210883" indent="-210883" defTabSz="281177">
              <a:buSzPct val="100000"/>
              <a:buFont typeface="Arial"/>
              <a:buChar char="•"/>
              <a:defRPr b="0" sz="1476">
                <a:solidFill>
                  <a:srgbClr val="000000"/>
                </a:solidFill>
                <a:latin typeface="Poppins"/>
                <a:ea typeface="Poppins"/>
                <a:cs typeface="Poppins"/>
                <a:sym typeface="Poppins"/>
              </a:defRPr>
            </a:pPr>
            <a:r>
              <a:t>MITRE Corporation</a:t>
            </a:r>
          </a:p>
          <a:p>
            <a:pPr marL="210883" indent="-210883" defTabSz="281177">
              <a:buSzPct val="100000"/>
              <a:buFont typeface="Arial"/>
              <a:buChar char="•"/>
              <a:defRPr b="0" sz="1476">
                <a:solidFill>
                  <a:srgbClr val="000000"/>
                </a:solidFill>
                <a:latin typeface="Poppins"/>
                <a:ea typeface="Poppins"/>
                <a:cs typeface="Poppins"/>
                <a:sym typeface="Poppins"/>
              </a:defRPr>
            </a:pPr>
            <a:r>
              <a:t>Software and Hardware weakness types</a:t>
            </a:r>
          </a:p>
        </p:txBody>
      </p:sp>
      <p:pic>
        <p:nvPicPr>
          <p:cNvPr id="481" name="Bildschirmfoto 2023-06-27 um 20.18.09.png" descr="Bildschirmfoto 2023-06-27 um 20.18.09.png"/>
          <p:cNvPicPr>
            <a:picLocks noChangeAspect="1"/>
          </p:cNvPicPr>
          <p:nvPr/>
        </p:nvPicPr>
        <p:blipFill>
          <a:blip r:embed="rId3">
            <a:extLst/>
          </a:blip>
          <a:stretch>
            <a:fillRect/>
          </a:stretch>
        </p:blipFill>
        <p:spPr>
          <a:xfrm>
            <a:off x="4193380" y="408263"/>
            <a:ext cx="4952559" cy="4326973"/>
          </a:xfrm>
          <a:prstGeom prst="rect">
            <a:avLst/>
          </a:prstGeom>
          <a:ln w="12700">
            <a:miter lim="400000"/>
          </a:ln>
        </p:spPr>
      </p:pic>
      <p:sp>
        <p:nvSpPr>
          <p:cNvPr id="482" name="Text Placeholder 3"/>
          <p:cNvSpPr/>
          <p:nvPr/>
        </p:nvSpPr>
        <p:spPr>
          <a:xfrm>
            <a:off x="499047" y="1057290"/>
            <a:ext cx="1809247" cy="38372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defTabSz="342900">
              <a:spcBef>
                <a:spcPts val="500"/>
              </a:spcBef>
              <a:defRPr b="1" sz="2400">
                <a:solidFill>
                  <a:srgbClr val="FF4F4F"/>
                </a:solidFill>
                <a:latin typeface="Poppins SemiBold"/>
                <a:ea typeface="Poppins SemiBold"/>
                <a:cs typeface="Poppins SemiBold"/>
                <a:sym typeface="Poppins SemiBold"/>
              </a:defRPr>
            </a:lvl1pPr>
          </a:lstStyle>
          <a:p>
            <a:pPr/>
            <a:r>
              <a:t>Dataset</a:t>
            </a:r>
          </a:p>
        </p:txBody>
      </p:sp>
      <p:sp>
        <p:nvSpPr>
          <p:cNvPr id="483" name="Rechteck"/>
          <p:cNvSpPr/>
          <p:nvPr/>
        </p:nvSpPr>
        <p:spPr>
          <a:xfrm>
            <a:off x="4955701" y="4249135"/>
            <a:ext cx="465607" cy="134066"/>
          </a:xfrm>
          <a:prstGeom prst="rect">
            <a:avLst/>
          </a:prstGeom>
          <a:solidFill>
            <a:srgbClr val="FFFFFF"/>
          </a:solidFill>
          <a:ln w="12700">
            <a:miter lim="400000"/>
          </a:ln>
        </p:spPr>
        <p:txBody>
          <a:bodyPr lIns="45719" rIns="45719" anchor="ctr"/>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2" grpId="1" fill="hold">
                                  <p:stCondLst>
                                    <p:cond delay="0"/>
                                  </p:stCondLst>
                                  <p:iterate type="el" backwards="0">
                                    <p:tmAbs val="0"/>
                                  </p:iterate>
                                  <p:childTnLst>
                                    <p:set>
                                      <p:cBhvr>
                                        <p:cTn id="6" fill="hold"/>
                                        <p:tgtEl>
                                          <p:spTgt spid="479"/>
                                        </p:tgtEl>
                                        <p:attrNameLst>
                                          <p:attrName>style.visibility</p:attrName>
                                        </p:attrNameLst>
                                      </p:cBhvr>
                                      <p:to>
                                        <p:strVal val="visible"/>
                                      </p:to>
                                    </p:set>
                                    <p:animEffect filter="wipe(left)" transition="in">
                                      <p:cBhvr>
                                        <p:cTn id="7" dur="500"/>
                                        <p:tgtEl>
                                          <p:spTgt spid="479"/>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32" presetID="4" grpId="2" fill="hold">
                                  <p:stCondLst>
                                    <p:cond delay="0"/>
                                  </p:stCondLst>
                                  <p:iterate type="el" backwards="0">
                                    <p:tmAbs val="0"/>
                                  </p:iterate>
                                  <p:childTnLst>
                                    <p:set>
                                      <p:cBhvr>
                                        <p:cTn id="11" fill="hold"/>
                                        <p:tgtEl>
                                          <p:spTgt spid="480"/>
                                        </p:tgtEl>
                                        <p:attrNameLst>
                                          <p:attrName>style.visibility</p:attrName>
                                        </p:attrNameLst>
                                      </p:cBhvr>
                                      <p:to>
                                        <p:strVal val="visible"/>
                                      </p:to>
                                    </p:set>
                                    <p:animEffect filter="box(out)" transition="in">
                                      <p:cBhvr>
                                        <p:cTn id="12" dur="500"/>
                                        <p:tgtEl>
                                          <p:spTgt spid="480"/>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1" presetID="22" grpId="3" fill="hold">
                                  <p:stCondLst>
                                    <p:cond delay="0"/>
                                  </p:stCondLst>
                                  <p:iterate type="el" backwards="0">
                                    <p:tmAbs val="0"/>
                                  </p:iterate>
                                  <p:childTnLst>
                                    <p:set>
                                      <p:cBhvr>
                                        <p:cTn id="16" fill="hold"/>
                                        <p:tgtEl>
                                          <p:spTgt spid="481"/>
                                        </p:tgtEl>
                                        <p:attrNameLst>
                                          <p:attrName>style.visibility</p:attrName>
                                        </p:attrNameLst>
                                      </p:cBhvr>
                                      <p:to>
                                        <p:strVal val="visible"/>
                                      </p:to>
                                    </p:set>
                                    <p:animEffect filter="wipe(up)" transition="in">
                                      <p:cBhvr>
                                        <p:cTn id="17" dur="500"/>
                                        <p:tgtEl>
                                          <p:spTgt spid="4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79" grpId="1"/>
      <p:bldP build="whole" bldLvl="1" animBg="1" rev="0" advAuto="0" spid="480" grpId="2"/>
      <p:bldP build="whole" bldLvl="1" animBg="1" rev="0" advAuto="0" spid="481" grpId="3"/>
    </p:bldLst>
  </p:timing>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5" name="Methodology"/>
          <p:cNvSpPr txBox="1"/>
          <p:nvPr/>
        </p:nvSpPr>
        <p:spPr>
          <a:xfrm>
            <a:off x="431800" y="546449"/>
            <a:ext cx="8229600" cy="55277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342900">
              <a:defRPr b="1" sz="3000">
                <a:solidFill>
                  <a:srgbClr val="00C1D4"/>
                </a:solidFill>
                <a:latin typeface="Poppins SemiBold"/>
                <a:ea typeface="Poppins SemiBold"/>
                <a:cs typeface="Poppins SemiBold"/>
                <a:sym typeface="Poppins SemiBold"/>
              </a:defRPr>
            </a:lvl1pPr>
          </a:lstStyle>
          <a:p>
            <a:pPr/>
            <a:r>
              <a:t>Methodology</a:t>
            </a:r>
          </a:p>
        </p:txBody>
      </p:sp>
      <p:pic>
        <p:nvPicPr>
          <p:cNvPr id="486" name="Bildschirmfoto 2023-06-27 um 21.06.34.png" descr="Bildschirmfoto 2023-06-27 um 21.06.34.png"/>
          <p:cNvPicPr>
            <a:picLocks noChangeAspect="1"/>
          </p:cNvPicPr>
          <p:nvPr/>
        </p:nvPicPr>
        <p:blipFill>
          <a:blip r:embed="rId2">
            <a:extLst/>
          </a:blip>
          <a:srcRect l="7002" t="0" r="0" b="0"/>
          <a:stretch>
            <a:fillRect/>
          </a:stretch>
        </p:blipFill>
        <p:spPr>
          <a:xfrm>
            <a:off x="42267" y="1607739"/>
            <a:ext cx="9059590" cy="393277"/>
          </a:xfrm>
          <a:prstGeom prst="rect">
            <a:avLst/>
          </a:prstGeom>
          <a:ln w="12700">
            <a:miter lim="400000"/>
          </a:ln>
        </p:spPr>
      </p:pic>
      <p:sp>
        <p:nvSpPr>
          <p:cNvPr id="487" name="CSV-File…"/>
          <p:cNvSpPr txBox="1"/>
          <p:nvPr>
            <p:ph type="body" sz="half" idx="1"/>
          </p:nvPr>
        </p:nvSpPr>
        <p:spPr>
          <a:xfrm>
            <a:off x="539866" y="2181433"/>
            <a:ext cx="7721388" cy="2426803"/>
          </a:xfrm>
          <a:prstGeom prst="rect">
            <a:avLst/>
          </a:prstGeom>
        </p:spPr>
        <p:txBody>
          <a:bodyPr/>
          <a:lstStyle/>
          <a:p>
            <a:pPr marL="172307" indent="-172307" defTabSz="229743">
              <a:spcBef>
                <a:spcPts val="300"/>
              </a:spcBef>
              <a:buSzPct val="100000"/>
              <a:buFont typeface="Arial"/>
              <a:buChar char="•"/>
              <a:defRPr b="0" sz="1608">
                <a:solidFill>
                  <a:srgbClr val="000000"/>
                </a:solidFill>
                <a:latin typeface="Poppins"/>
                <a:ea typeface="Poppins"/>
                <a:cs typeface="Poppins"/>
                <a:sym typeface="Poppins"/>
              </a:defRPr>
            </a:pPr>
            <a:r>
              <a:t>CSV-File</a:t>
            </a:r>
          </a:p>
          <a:p>
            <a:pPr marL="172307" indent="-172307" defTabSz="229743">
              <a:spcBef>
                <a:spcPts val="300"/>
              </a:spcBef>
              <a:buSzPct val="100000"/>
              <a:buFont typeface="Arial"/>
              <a:buChar char="•"/>
              <a:defRPr b="0" sz="1608">
                <a:solidFill>
                  <a:srgbClr val="000000"/>
                </a:solidFill>
                <a:latin typeface="Poppins"/>
                <a:ea typeface="Poppins"/>
                <a:cs typeface="Poppins"/>
                <a:sym typeface="Poppins"/>
              </a:defRPr>
            </a:pPr>
            <a:r>
              <a:t>CWE-ID (type of the vulnerability)</a:t>
            </a:r>
          </a:p>
          <a:p>
            <a:pPr marL="172307" indent="-172307" defTabSz="229743">
              <a:spcBef>
                <a:spcPts val="300"/>
              </a:spcBef>
              <a:buSzPct val="100000"/>
              <a:buFont typeface="Arial"/>
              <a:buChar char="•"/>
              <a:defRPr b="0" sz="1608">
                <a:solidFill>
                  <a:srgbClr val="000000"/>
                </a:solidFill>
                <a:latin typeface="Poppins"/>
                <a:ea typeface="Poppins"/>
                <a:cs typeface="Poppins"/>
                <a:sym typeface="Poppins"/>
              </a:defRPr>
            </a:pPr>
            <a:r>
              <a:t>CWE-name </a:t>
            </a:r>
          </a:p>
          <a:p>
            <a:pPr marL="172307" indent="-172307" defTabSz="229743">
              <a:spcBef>
                <a:spcPts val="300"/>
              </a:spcBef>
              <a:buSzPct val="100000"/>
              <a:buFont typeface="Arial"/>
              <a:buChar char="•"/>
              <a:defRPr b="0" sz="1608">
                <a:solidFill>
                  <a:srgbClr val="000000"/>
                </a:solidFill>
                <a:latin typeface="Poppins"/>
                <a:ea typeface="Poppins"/>
                <a:cs typeface="Poppins"/>
                <a:sym typeface="Poppins"/>
              </a:defRPr>
            </a:pPr>
            <a:r>
              <a:t>CVE-ID (presented vulnerability)</a:t>
            </a:r>
          </a:p>
          <a:p>
            <a:pPr marL="172307" indent="-172307" defTabSz="229743">
              <a:spcBef>
                <a:spcPts val="300"/>
              </a:spcBef>
              <a:buSzPct val="100000"/>
              <a:buFont typeface="Arial"/>
              <a:buChar char="•"/>
              <a:defRPr b="0" sz="1608">
                <a:solidFill>
                  <a:srgbClr val="000000"/>
                </a:solidFill>
                <a:latin typeface="Poppins"/>
                <a:ea typeface="Poppins"/>
                <a:cs typeface="Poppins"/>
                <a:sym typeface="Poppins"/>
              </a:defRPr>
            </a:pPr>
            <a:r>
              <a:t>Yes/No flag for the presence of a vulnerability </a:t>
            </a:r>
          </a:p>
          <a:p>
            <a:pPr marL="172307" indent="-172307" defTabSz="229743">
              <a:spcBef>
                <a:spcPts val="300"/>
              </a:spcBef>
              <a:buSzPct val="100000"/>
              <a:buFont typeface="Arial"/>
              <a:buChar char="•"/>
              <a:defRPr b="0" sz="1608">
                <a:solidFill>
                  <a:srgbClr val="000000"/>
                </a:solidFill>
                <a:latin typeface="Poppins"/>
                <a:ea typeface="Poppins"/>
                <a:cs typeface="Poppins"/>
                <a:sym typeface="Poppins"/>
              </a:defRPr>
            </a:pPr>
            <a:r>
              <a:t>Yes/No flag for the presence of other vulnerability </a:t>
            </a:r>
          </a:p>
          <a:p>
            <a:pPr marL="172307" indent="-172307" defTabSz="229743">
              <a:spcBef>
                <a:spcPts val="300"/>
              </a:spcBef>
              <a:buSzPct val="100000"/>
              <a:buFont typeface="Arial"/>
              <a:buChar char="•"/>
              <a:defRPr b="0" sz="1608">
                <a:solidFill>
                  <a:srgbClr val="000000"/>
                </a:solidFill>
                <a:latin typeface="Poppins"/>
                <a:ea typeface="Poppins"/>
                <a:cs typeface="Poppins"/>
                <a:sym typeface="Poppins"/>
              </a:defRPr>
            </a:pPr>
            <a:r>
              <a:t>Difference between the vulnerable and fixed code</a:t>
            </a:r>
          </a:p>
          <a:p>
            <a:pPr marL="172307" indent="-172307" defTabSz="229743">
              <a:spcBef>
                <a:spcPts val="300"/>
              </a:spcBef>
              <a:buSzPct val="100000"/>
              <a:buFont typeface="Arial"/>
              <a:buChar char="•"/>
              <a:defRPr b="0" sz="1608">
                <a:solidFill>
                  <a:srgbClr val="000000"/>
                </a:solidFill>
                <a:latin typeface="Poppins"/>
                <a:ea typeface="Poppins"/>
                <a:cs typeface="Poppins"/>
                <a:sym typeface="Poppins"/>
              </a:defRPr>
            </a:pPr>
            <a:r>
              <a:t>Notes about the differences between the generated code reviews</a:t>
            </a:r>
          </a:p>
        </p:txBody>
      </p:sp>
      <p:sp>
        <p:nvSpPr>
          <p:cNvPr id="488" name="Text Placeholder 3"/>
          <p:cNvSpPr/>
          <p:nvPr/>
        </p:nvSpPr>
        <p:spPr>
          <a:xfrm>
            <a:off x="458787" y="1043627"/>
            <a:ext cx="8228012" cy="38372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defTabSz="342900">
              <a:spcBef>
                <a:spcPts val="500"/>
              </a:spcBef>
              <a:defRPr b="1" sz="2400">
                <a:solidFill>
                  <a:srgbClr val="FF4F4F"/>
                </a:solidFill>
                <a:latin typeface="Poppins SemiBold"/>
                <a:ea typeface="Poppins SemiBold"/>
                <a:cs typeface="Poppins SemiBold"/>
                <a:sym typeface="Poppins SemiBold"/>
              </a:defRPr>
            </a:lvl1pPr>
          </a:lstStyle>
          <a:p>
            <a:pPr/>
            <a:r>
              <a:t>Manual Detection</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0" name="Title 1"/>
          <p:cNvSpPr txBox="1"/>
          <p:nvPr>
            <p:ph type="title"/>
          </p:nvPr>
        </p:nvSpPr>
        <p:spPr>
          <a:xfrm>
            <a:off x="417004" y="395754"/>
            <a:ext cx="8229601" cy="552771"/>
          </a:xfrm>
          <a:prstGeom prst="rect">
            <a:avLst/>
          </a:prstGeom>
        </p:spPr>
        <p:txBody>
          <a:bodyPr/>
          <a:lstStyle/>
          <a:p>
            <a:pPr/>
            <a:r>
              <a:t>Discussion</a:t>
            </a:r>
          </a:p>
        </p:txBody>
      </p:sp>
      <p:sp>
        <p:nvSpPr>
          <p:cNvPr id="491" name="Content Placeholder 2"/>
          <p:cNvSpPr txBox="1"/>
          <p:nvPr>
            <p:ph type="body" sz="half" idx="1"/>
          </p:nvPr>
        </p:nvSpPr>
        <p:spPr>
          <a:xfrm>
            <a:off x="236195" y="1635307"/>
            <a:ext cx="4515972" cy="2761964"/>
          </a:xfrm>
          <a:prstGeom prst="rect">
            <a:avLst/>
          </a:prstGeom>
        </p:spPr>
        <p:txBody>
          <a:bodyPr/>
          <a:lstStyle/>
          <a:p>
            <a:pPr marL="187737" indent="-187737" defTabSz="250317">
              <a:spcBef>
                <a:spcPts val="800"/>
              </a:spcBef>
              <a:defRPr sz="1752"/>
            </a:pPr>
            <a:r>
              <a:t>Accuracy 55% -&gt; 60%</a:t>
            </a:r>
          </a:p>
          <a:p>
            <a:pPr marL="187737" indent="-187737" defTabSz="250317">
              <a:spcBef>
                <a:spcPts val="800"/>
              </a:spcBef>
              <a:defRPr sz="1752"/>
            </a:pPr>
            <a:r>
              <a:t>Recall 26% -&gt; 54% </a:t>
            </a:r>
          </a:p>
          <a:p>
            <a:pPr marL="187737" indent="-187737" defTabSz="250317">
              <a:spcBef>
                <a:spcPts val="800"/>
              </a:spcBef>
              <a:defRPr sz="1752"/>
            </a:pPr>
            <a:r>
              <a:t>Precision 62% -&gt; 61.4% </a:t>
            </a:r>
          </a:p>
          <a:p>
            <a:pPr marL="187737" indent="-187737" defTabSz="250317">
              <a:spcBef>
                <a:spcPts val="800"/>
              </a:spcBef>
              <a:defRPr sz="1752"/>
            </a:pPr>
            <a:r>
              <a:t>Code reviews are more similar </a:t>
            </a:r>
          </a:p>
          <a:p>
            <a:pPr marL="187737" indent="-187737" defTabSz="250317">
              <a:spcBef>
                <a:spcPts val="800"/>
              </a:spcBef>
              <a:defRPr sz="1752"/>
            </a:pPr>
            <a:r>
              <a:t>Code reviews contain more security-relevant aspects. </a:t>
            </a:r>
          </a:p>
          <a:p>
            <a:pPr marL="187737" indent="-187737" defTabSz="250317">
              <a:spcBef>
                <a:spcPts val="800"/>
              </a:spcBef>
              <a:defRPr sz="1752"/>
            </a:pPr>
            <a:r>
              <a:t>Each word in the prompt changes the behaviour of the model powerfully</a:t>
            </a:r>
          </a:p>
        </p:txBody>
      </p:sp>
      <p:sp>
        <p:nvSpPr>
          <p:cNvPr id="492" name="Slide Number Placeholder 3"/>
          <p:cNvSpPr txBox="1"/>
          <p:nvPr>
            <p:ph type="sldNum" sz="quarter" idx="2"/>
          </p:nvPr>
        </p:nvSpPr>
        <p:spPr>
          <a:xfrm>
            <a:off x="8799052" y="59056"/>
            <a:ext cx="259530" cy="2565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93" name="RQ-2: How does a prompt with a security focus influence the large-language model’s performance in generating code reviews containing correct vulnerabilities? Does this improve or worsen the generated output?"/>
          <p:cNvSpPr txBox="1"/>
          <p:nvPr/>
        </p:nvSpPr>
        <p:spPr>
          <a:xfrm>
            <a:off x="5458677" y="1645847"/>
            <a:ext cx="3175310" cy="1691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342900">
              <a:spcBef>
                <a:spcPts val="1200"/>
              </a:spcBef>
              <a:defRPr sz="1500">
                <a:latin typeface="Poppins"/>
                <a:ea typeface="Poppins"/>
                <a:cs typeface="Poppins"/>
                <a:sym typeface="Poppins"/>
              </a:defRPr>
            </a:lvl1pPr>
          </a:lstStyle>
          <a:p>
            <a:pPr/>
            <a:r>
              <a:t>RQ-2: How does a prompt with a security focus influence the large-language model’s performance in generating code reviews containing correct vulnerabilities? Does this improve or worsen the generated output? </a:t>
            </a:r>
          </a:p>
        </p:txBody>
      </p:sp>
      <p:sp>
        <p:nvSpPr>
          <p:cNvPr id="494" name="++"/>
          <p:cNvSpPr/>
          <p:nvPr/>
        </p:nvSpPr>
        <p:spPr>
          <a:xfrm rot="16200000">
            <a:off x="4172779" y="1471466"/>
            <a:ext cx="956554" cy="628006"/>
          </a:xfrm>
          <a:prstGeom prst="rightArrow">
            <a:avLst>
              <a:gd name="adj1" fmla="val 32000"/>
              <a:gd name="adj2" fmla="val 59578"/>
            </a:avLst>
          </a:prstGeom>
          <a:solidFill>
            <a:schemeClr val="accent3">
              <a:lumOff val="11470"/>
            </a:schemeClr>
          </a:solidFill>
          <a:ln w="25400">
            <a:solidFill>
              <a:schemeClr val="accent1"/>
            </a:solidFill>
          </a:ln>
          <a:extLst>
            <a:ext uri="{C572A759-6A51-4108-AA02-DFA0A04FC94B}">
              <ma14:wrappingTextBoxFlag xmlns:ma14="http://schemas.microsoft.com/office/mac/drawingml/2011/main" val="1"/>
            </a:ext>
          </a:extLst>
        </p:spPr>
        <p:txBody>
          <a:bodyPr lIns="45719" rIns="45719" anchor="ctr"/>
          <a:lstStyle>
            <a:lvl1pPr>
              <a:defRPr b="1" sz="800"/>
            </a:lvl1pPr>
          </a:lstStyle>
          <a:p>
            <a:pPr/>
            <a:r>
              <a:t>++</a:t>
            </a:r>
          </a:p>
        </p:txBody>
      </p:sp>
      <p:sp>
        <p:nvSpPr>
          <p:cNvPr id="495" name="False Positives…"/>
          <p:cNvSpPr txBox="1"/>
          <p:nvPr/>
        </p:nvSpPr>
        <p:spPr>
          <a:xfrm>
            <a:off x="2997549" y="1585979"/>
            <a:ext cx="1355371" cy="57719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700"/>
            </a:pPr>
            <a:r>
              <a:t>False Positives</a:t>
            </a:r>
          </a:p>
          <a:p>
            <a:pPr>
              <a:defRPr sz="1700"/>
            </a:pPr>
            <a:r>
              <a:t>True Positives</a:t>
            </a:r>
          </a:p>
        </p:txBody>
      </p:sp>
      <p:sp>
        <p:nvSpPr>
          <p:cNvPr id="496" name="RQ-5: Does the security attention increase by elaborating the prompt?"/>
          <p:cNvSpPr txBox="1"/>
          <p:nvPr/>
        </p:nvSpPr>
        <p:spPr>
          <a:xfrm>
            <a:off x="5430420" y="3469216"/>
            <a:ext cx="2227011" cy="777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342900">
              <a:spcBef>
                <a:spcPts val="1200"/>
              </a:spcBef>
              <a:defRPr sz="1500">
                <a:latin typeface="Poppins"/>
                <a:ea typeface="Poppins"/>
                <a:cs typeface="Poppins"/>
                <a:sym typeface="Poppins"/>
              </a:defRPr>
            </a:lvl1pPr>
          </a:lstStyle>
          <a:p>
            <a:pPr/>
            <a:r>
              <a:t>RQ-5: Does the security attention increase by elaborating the prompt? </a:t>
            </a:r>
          </a:p>
        </p:txBody>
      </p:sp>
      <p:sp>
        <p:nvSpPr>
          <p:cNvPr id="497" name="Text Placeholder 3"/>
          <p:cNvSpPr/>
          <p:nvPr/>
        </p:nvSpPr>
        <p:spPr>
          <a:xfrm>
            <a:off x="457994" y="825768"/>
            <a:ext cx="2744674" cy="329011"/>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defTabSz="322325">
              <a:spcBef>
                <a:spcPts val="500"/>
              </a:spcBef>
              <a:defRPr b="1" sz="1879">
                <a:solidFill>
                  <a:srgbClr val="FF4F4F"/>
                </a:solidFill>
                <a:latin typeface="Poppins SemiBold"/>
                <a:ea typeface="Poppins SemiBold"/>
                <a:cs typeface="Poppins SemiBold"/>
                <a:sym typeface="Poppins SemiBold"/>
              </a:defRPr>
            </a:lvl1pPr>
          </a:lstStyle>
          <a:p>
            <a:pPr/>
            <a:r>
              <a:t>Answering RQ-2 &amp; RQ-5</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93"/>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49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494"/>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49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5" fill="hold">
                                  <p:stCondLst>
                                    <p:cond delay="0"/>
                                  </p:stCondLst>
                                  <p:iterate type="el" backwards="0">
                                    <p:tmAbs val="0"/>
                                  </p:iterate>
                                  <p:childTnLst>
                                    <p:set>
                                      <p:cBhvr>
                                        <p:cTn id="20" fill="hold"/>
                                        <p:tgtEl>
                                          <p:spTgt spid="4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96" grpId="2"/>
      <p:bldP build="whole" bldLvl="1" animBg="1" rev="0" advAuto="0" spid="493" grpId="1"/>
      <p:bldP build="whole" bldLvl="1" animBg="1" rev="0" advAuto="0" spid="494" grpId="3"/>
      <p:bldP build="whole" bldLvl="1" animBg="1" rev="0" advAuto="0" spid="491" grpId="5"/>
      <p:bldP build="whole" bldLvl="1" animBg="1" rev="0" advAuto="0" spid="495" grpId="4"/>
    </p:bldLst>
  </p:timing>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9" name="Title 1"/>
          <p:cNvSpPr txBox="1"/>
          <p:nvPr>
            <p:ph type="title"/>
          </p:nvPr>
        </p:nvSpPr>
        <p:spPr>
          <a:prstGeom prst="rect">
            <a:avLst/>
          </a:prstGeom>
        </p:spPr>
        <p:txBody>
          <a:bodyPr/>
          <a:lstStyle/>
          <a:p>
            <a:pPr/>
            <a:r>
              <a:t>Discussion</a:t>
            </a:r>
          </a:p>
        </p:txBody>
      </p:sp>
      <p:sp>
        <p:nvSpPr>
          <p:cNvPr id="500" name="Content Placeholder 2"/>
          <p:cNvSpPr txBox="1"/>
          <p:nvPr>
            <p:ph type="body" sz="quarter" idx="1"/>
          </p:nvPr>
        </p:nvSpPr>
        <p:spPr>
          <a:xfrm>
            <a:off x="504854" y="1969142"/>
            <a:ext cx="3906582" cy="1705528"/>
          </a:xfrm>
          <a:prstGeom prst="rect">
            <a:avLst/>
          </a:prstGeom>
        </p:spPr>
        <p:txBody>
          <a:bodyPr/>
          <a:lstStyle/>
          <a:p>
            <a:pPr marL="257175" indent="-257175">
              <a:defRPr sz="1900"/>
            </a:pPr>
            <a:r>
              <a:t>Incapable of reviewing large code snippets correctly (only with the first prompt)</a:t>
            </a:r>
          </a:p>
          <a:p>
            <a:pPr marL="257175" indent="-257175">
              <a:defRPr sz="1900"/>
            </a:pPr>
            <a:r>
              <a:t>Word count alone is not a differentiating factor</a:t>
            </a:r>
          </a:p>
        </p:txBody>
      </p:sp>
      <p:sp>
        <p:nvSpPr>
          <p:cNvPr id="501" name="Slide Number Placeholder 3"/>
          <p:cNvSpPr txBox="1"/>
          <p:nvPr>
            <p:ph type="sldNum" sz="quarter" idx="2"/>
          </p:nvPr>
        </p:nvSpPr>
        <p:spPr>
          <a:xfrm>
            <a:off x="8799052" y="59056"/>
            <a:ext cx="259530" cy="2565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02" name="RQ-3: Does the size of the input code or the length of the generated code review have an impact on the performance of the large-language model in generating code reviews with accurate vulnerabilities?"/>
          <p:cNvSpPr txBox="1"/>
          <p:nvPr/>
        </p:nvSpPr>
        <p:spPr>
          <a:xfrm>
            <a:off x="5015648" y="2204685"/>
            <a:ext cx="3906582" cy="1234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342900">
              <a:spcBef>
                <a:spcPts val="1200"/>
              </a:spcBef>
              <a:defRPr sz="1500">
                <a:latin typeface="Poppins"/>
                <a:ea typeface="Poppins"/>
                <a:cs typeface="Poppins"/>
                <a:sym typeface="Poppins"/>
              </a:defRPr>
            </a:lvl1pPr>
          </a:lstStyle>
          <a:p>
            <a:pPr/>
            <a:r>
              <a:t>RQ-3: Does the size of the input code or the length of the generated code review have an impact on the performance of the large-language model in generating code reviews with accurate vulnerabilities? </a:t>
            </a:r>
          </a:p>
        </p:txBody>
      </p:sp>
      <p:sp>
        <p:nvSpPr>
          <p:cNvPr id="503" name="Text Placeholder 3"/>
          <p:cNvSpPr/>
          <p:nvPr/>
        </p:nvSpPr>
        <p:spPr>
          <a:xfrm>
            <a:off x="477184" y="1011463"/>
            <a:ext cx="2744674" cy="329011"/>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defTabSz="342900">
              <a:spcBef>
                <a:spcPts val="500"/>
              </a:spcBef>
              <a:defRPr b="1" sz="2000">
                <a:solidFill>
                  <a:srgbClr val="FF4F4F"/>
                </a:solidFill>
                <a:latin typeface="Poppins SemiBold"/>
                <a:ea typeface="Poppins SemiBold"/>
                <a:cs typeface="Poppins SemiBold"/>
                <a:sym typeface="Poppins SemiBold"/>
              </a:defRPr>
            </a:lvl1pPr>
          </a:lstStyle>
          <a:p>
            <a:pPr/>
            <a:r>
              <a:t>Answering RQ-3</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5" name="Title 1"/>
          <p:cNvSpPr txBox="1"/>
          <p:nvPr>
            <p:ph type="title"/>
          </p:nvPr>
        </p:nvSpPr>
        <p:spPr>
          <a:prstGeom prst="rect">
            <a:avLst/>
          </a:prstGeom>
        </p:spPr>
        <p:txBody>
          <a:bodyPr/>
          <a:lstStyle/>
          <a:p>
            <a:pPr/>
            <a:r>
              <a:t>Discussion</a:t>
            </a:r>
          </a:p>
        </p:txBody>
      </p:sp>
      <p:sp>
        <p:nvSpPr>
          <p:cNvPr id="506" name="Content Placeholder 2"/>
          <p:cNvSpPr txBox="1"/>
          <p:nvPr>
            <p:ph type="body" sz="quarter" idx="1"/>
          </p:nvPr>
        </p:nvSpPr>
        <p:spPr>
          <a:xfrm>
            <a:off x="351334" y="1716008"/>
            <a:ext cx="4875009" cy="1691641"/>
          </a:xfrm>
          <a:prstGeom prst="rect">
            <a:avLst/>
          </a:prstGeom>
        </p:spPr>
        <p:txBody>
          <a:bodyPr/>
          <a:lstStyle/>
          <a:p>
            <a:pPr marL="174879" indent="-174879" defTabSz="233172">
              <a:spcBef>
                <a:spcPts val="800"/>
              </a:spcBef>
              <a:defRPr sz="1360"/>
            </a:pPr>
            <a:r>
              <a:t>Low context about the code (variables, classes, functions) delivers misclassifications in many code reviews</a:t>
            </a:r>
          </a:p>
          <a:p>
            <a:pPr marL="174879" indent="-174879" defTabSz="233172">
              <a:spcBef>
                <a:spcPts val="800"/>
              </a:spcBef>
              <a:defRPr sz="1360"/>
            </a:pPr>
            <a:r>
              <a:t>Including the entire context of the code might exceed  the model’s token limitation</a:t>
            </a:r>
          </a:p>
          <a:p>
            <a:pPr marL="174879" indent="-174879" defTabSz="233172">
              <a:spcBef>
                <a:spcPts val="800"/>
              </a:spcBef>
              <a:defRPr sz="1360"/>
            </a:pPr>
            <a:r>
              <a:t>GPTs suggestions are not always the best solutions </a:t>
            </a:r>
          </a:p>
          <a:p>
            <a:pPr marL="174879" indent="-174879" defTabSz="233172">
              <a:spcBef>
                <a:spcPts val="800"/>
              </a:spcBef>
              <a:defRPr sz="1360"/>
            </a:pPr>
            <a:r>
              <a:t>Misclassifications decrease the trust</a:t>
            </a:r>
          </a:p>
        </p:txBody>
      </p:sp>
      <p:sp>
        <p:nvSpPr>
          <p:cNvPr id="507" name="Slide Number Placeholder 3"/>
          <p:cNvSpPr txBox="1"/>
          <p:nvPr>
            <p:ph type="sldNum" sz="quarter" idx="2"/>
          </p:nvPr>
        </p:nvSpPr>
        <p:spPr>
          <a:xfrm>
            <a:off x="8799052" y="59056"/>
            <a:ext cx="259530" cy="2565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08" name="RQ-4: What causes vulnerability misclassifications in the generated code reviews? and how does the behaviour of the large-language model differ when generating code reviews for vulnerable code snippets compared to secure code snippets?"/>
          <p:cNvSpPr txBox="1"/>
          <p:nvPr/>
        </p:nvSpPr>
        <p:spPr>
          <a:xfrm>
            <a:off x="5453606" y="1553220"/>
            <a:ext cx="3265274" cy="1691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342900">
              <a:spcBef>
                <a:spcPts val="1200"/>
              </a:spcBef>
              <a:defRPr sz="1500">
                <a:latin typeface="Poppins"/>
                <a:ea typeface="Poppins"/>
                <a:cs typeface="Poppins"/>
                <a:sym typeface="Poppins"/>
              </a:defRPr>
            </a:lvl1pPr>
          </a:lstStyle>
          <a:p>
            <a:pPr/>
            <a:r>
              <a:t>RQ-4: What causes vulnerability misclassifications in the generated code reviews? and how does the behaviour of the large-language model differ when generating code reviews for vulnerable code snippets compared to secure code snippets? </a:t>
            </a:r>
          </a:p>
        </p:txBody>
      </p:sp>
      <p:sp>
        <p:nvSpPr>
          <p:cNvPr id="509" name="Text Placeholder 3"/>
          <p:cNvSpPr/>
          <p:nvPr/>
        </p:nvSpPr>
        <p:spPr>
          <a:xfrm>
            <a:off x="477184" y="1011463"/>
            <a:ext cx="2744674" cy="329011"/>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defTabSz="342900">
              <a:spcBef>
                <a:spcPts val="500"/>
              </a:spcBef>
              <a:defRPr b="1" sz="2000">
                <a:solidFill>
                  <a:srgbClr val="FF4F4F"/>
                </a:solidFill>
                <a:latin typeface="Poppins SemiBold"/>
                <a:ea typeface="Poppins SemiBold"/>
                <a:cs typeface="Poppins SemiBold"/>
                <a:sym typeface="Poppins SemiBold"/>
              </a:defRPr>
            </a:lvl1pPr>
          </a:lstStyle>
          <a:p>
            <a:pPr/>
            <a:r>
              <a:t>Answering RQ-4</a:t>
            </a:r>
          </a:p>
        </p:txBody>
      </p:sp>
      <p:sp>
        <p:nvSpPr>
          <p:cNvPr id="510" name="Content Placeholder 2"/>
          <p:cNvSpPr txBox="1"/>
          <p:nvPr/>
        </p:nvSpPr>
        <p:spPr>
          <a:xfrm>
            <a:off x="351334" y="3741471"/>
            <a:ext cx="4875009" cy="111150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74879" indent="-174879" defTabSz="233172">
              <a:spcBef>
                <a:spcPts val="800"/>
              </a:spcBef>
              <a:buClr>
                <a:srgbClr val="000000"/>
              </a:buClr>
              <a:buSzPct val="100000"/>
              <a:buFont typeface="Arial"/>
              <a:buChar char="•"/>
              <a:defRPr sz="1360">
                <a:latin typeface="Poppins"/>
                <a:ea typeface="Poppins"/>
                <a:cs typeface="Poppins"/>
                <a:sym typeface="Poppins"/>
              </a:defRPr>
            </a:pPr>
            <a:r>
              <a:t>GPT finds the change, but it’s not enough to fully exclude the vulnerability.</a:t>
            </a:r>
          </a:p>
          <a:p>
            <a:pPr marL="174879" indent="-174879" defTabSz="233172">
              <a:spcBef>
                <a:spcPts val="800"/>
              </a:spcBef>
              <a:buClr>
                <a:srgbClr val="000000"/>
              </a:buClr>
              <a:buSzPct val="100000"/>
              <a:buFont typeface="Arial"/>
              <a:buChar char="•"/>
              <a:defRPr sz="1360">
                <a:latin typeface="Poppins"/>
                <a:ea typeface="Poppins"/>
                <a:cs typeface="Poppins"/>
                <a:sym typeface="Poppins"/>
              </a:defRPr>
            </a:pPr>
            <a:r>
              <a:t>Inefficient Suggestions Because of Low Context </a:t>
            </a:r>
          </a:p>
          <a:p>
            <a:pPr marL="174879" indent="-174879" defTabSz="233172">
              <a:spcBef>
                <a:spcPts val="800"/>
              </a:spcBef>
              <a:buClr>
                <a:srgbClr val="000000"/>
              </a:buClr>
              <a:buSzPct val="100000"/>
              <a:buFont typeface="Arial"/>
              <a:buChar char="•"/>
              <a:defRPr sz="1360">
                <a:latin typeface="Poppins"/>
                <a:ea typeface="Poppins"/>
                <a:cs typeface="Poppins"/>
                <a:sym typeface="Poppins"/>
              </a:defRPr>
            </a:pPr>
            <a:r>
              <a:t>No attention to the changes of the code.</a:t>
            </a:r>
          </a:p>
        </p:txBody>
      </p:sp>
      <p:sp>
        <p:nvSpPr>
          <p:cNvPr id="511" name="Individual"/>
          <p:cNvSpPr txBox="1"/>
          <p:nvPr/>
        </p:nvSpPr>
        <p:spPr>
          <a:xfrm>
            <a:off x="1860419" y="1361697"/>
            <a:ext cx="1096899" cy="3330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lvl1pPr>
          </a:lstStyle>
          <a:p>
            <a:pPr/>
            <a:r>
              <a:t>Individual </a:t>
            </a:r>
          </a:p>
        </p:txBody>
      </p:sp>
      <p:sp>
        <p:nvSpPr>
          <p:cNvPr id="512" name="Pairwise"/>
          <p:cNvSpPr txBox="1"/>
          <p:nvPr/>
        </p:nvSpPr>
        <p:spPr>
          <a:xfrm>
            <a:off x="1860419" y="3435085"/>
            <a:ext cx="957373" cy="3330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lvl1pPr>
          </a:lstStyle>
          <a:p>
            <a:pPr/>
            <a:r>
              <a:t>Pairwise </a:t>
            </a:r>
          </a:p>
        </p:txBody>
      </p:sp>
      <p:sp>
        <p:nvSpPr>
          <p:cNvPr id="513" name="RQ-6: Can we trust the code reviews generated by a large-language model such as &quot;gpt-3.5-turbo&quot; to identify security vulnerabilities in the code instead of manually reviewing  the original code?"/>
          <p:cNvSpPr txBox="1"/>
          <p:nvPr/>
        </p:nvSpPr>
        <p:spPr>
          <a:xfrm>
            <a:off x="5460846" y="3541363"/>
            <a:ext cx="3448451" cy="146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342900">
              <a:spcBef>
                <a:spcPts val="1200"/>
              </a:spcBef>
              <a:defRPr sz="1500">
                <a:latin typeface="Poppins"/>
                <a:ea typeface="Poppins"/>
                <a:cs typeface="Poppins"/>
                <a:sym typeface="Poppins"/>
              </a:defRPr>
            </a:pPr>
            <a:r>
              <a:t>RQ-6: Can we trust the code reviews generated by a large-language model such as "gpt-3.5-turbo" to identify security vulnerabilities in the code instead of manually reviewing </a:t>
            </a:r>
            <a:br/>
            <a:r>
              <a:t>the original code? </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How does gpt-3.5-turbo model perform in generating code reviews, which contain the correct vulnerabilities of the input code?"/>
          <p:cNvSpPr txBox="1"/>
          <p:nvPr>
            <p:ph type="body" sz="half" idx="1"/>
          </p:nvPr>
        </p:nvSpPr>
        <p:spPr>
          <a:xfrm>
            <a:off x="762422" y="2366348"/>
            <a:ext cx="7619156" cy="1286426"/>
          </a:xfrm>
          <a:prstGeom prst="rect">
            <a:avLst/>
          </a:prstGeom>
        </p:spPr>
        <p:txBody>
          <a:bodyPr/>
          <a:lstStyle>
            <a:lvl1pPr>
              <a:spcBef>
                <a:spcPts val="1200"/>
              </a:spcBef>
              <a:defRPr b="0" sz="2300">
                <a:solidFill>
                  <a:srgbClr val="000000"/>
                </a:solidFill>
                <a:latin typeface="Poppins"/>
                <a:ea typeface="Poppins"/>
                <a:cs typeface="Poppins"/>
                <a:sym typeface="Poppins"/>
              </a:defRPr>
            </a:lvl1pPr>
          </a:lstStyle>
          <a:p>
            <a:pPr/>
            <a:r>
              <a:t>How does gpt-3.5-turbo model perform in generating code reviews, which contain the correct vulnerabilities of the input code?</a:t>
            </a:r>
          </a:p>
        </p:txBody>
      </p:sp>
      <p:sp>
        <p:nvSpPr>
          <p:cNvPr id="197" name="Text Placeholder 6"/>
          <p:cNvSpPr txBox="1"/>
          <p:nvPr/>
        </p:nvSpPr>
        <p:spPr>
          <a:xfrm>
            <a:off x="466797" y="1036781"/>
            <a:ext cx="5501551" cy="37644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342900">
              <a:spcBef>
                <a:spcPts val="400"/>
              </a:spcBef>
              <a:defRPr b="1">
                <a:solidFill>
                  <a:srgbClr val="FF4F4F"/>
                </a:solidFill>
                <a:latin typeface="Poppins SemiBold"/>
                <a:ea typeface="Poppins SemiBold"/>
                <a:cs typeface="Poppins SemiBold"/>
                <a:sym typeface="Poppins SemiBold"/>
              </a:defRPr>
            </a:lvl1pPr>
          </a:lstStyle>
          <a:p>
            <a:pPr/>
            <a:r>
              <a:t>Research Questions</a:t>
            </a:r>
          </a:p>
        </p:txBody>
      </p:sp>
      <p:sp>
        <p:nvSpPr>
          <p:cNvPr id="198" name="Introduction"/>
          <p:cNvSpPr txBox="1"/>
          <p:nvPr/>
        </p:nvSpPr>
        <p:spPr>
          <a:xfrm>
            <a:off x="457200" y="546449"/>
            <a:ext cx="4541293" cy="55277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342900">
              <a:defRPr b="1" sz="3000">
                <a:solidFill>
                  <a:srgbClr val="00C1D4"/>
                </a:solidFill>
                <a:latin typeface="Poppins SemiBold"/>
                <a:ea typeface="Poppins SemiBold"/>
                <a:cs typeface="Poppins SemiBold"/>
                <a:sym typeface="Poppins SemiBold"/>
              </a:defRPr>
            </a:lvl1pPr>
          </a:lstStyle>
          <a:p>
            <a:pPr/>
            <a:r>
              <a:t>Introduction</a:t>
            </a:r>
          </a:p>
        </p:txBody>
      </p:sp>
      <p:sp>
        <p:nvSpPr>
          <p:cNvPr id="199" name="RQ:1"/>
          <p:cNvSpPr txBox="1"/>
          <p:nvPr/>
        </p:nvSpPr>
        <p:spPr>
          <a:xfrm>
            <a:off x="3995299" y="1867888"/>
            <a:ext cx="900191" cy="48715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3100"/>
            </a:lvl1pPr>
          </a:lstStyle>
          <a:p>
            <a:pPr/>
            <a:r>
              <a:t>RQ:1</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How does a prompt with a security focus influence the model’s performance in generating code reviews containing correct vulnerabilities? Does this improve or worsen the generated output?"/>
          <p:cNvSpPr txBox="1"/>
          <p:nvPr>
            <p:ph type="body" sz="half" idx="1"/>
          </p:nvPr>
        </p:nvSpPr>
        <p:spPr>
          <a:xfrm>
            <a:off x="798248" y="2067212"/>
            <a:ext cx="6960465" cy="2037160"/>
          </a:xfrm>
          <a:prstGeom prst="rect">
            <a:avLst/>
          </a:prstGeom>
        </p:spPr>
        <p:txBody>
          <a:bodyPr/>
          <a:lstStyle/>
          <a:p>
            <a:pPr marL="200526" indent="-200526">
              <a:spcBef>
                <a:spcPts val="1200"/>
              </a:spcBef>
              <a:buSzPct val="100000"/>
              <a:buAutoNum type="arabicPeriod" startAt="1"/>
              <a:defRPr b="0" sz="2000">
                <a:solidFill>
                  <a:srgbClr val="000000"/>
                </a:solidFill>
                <a:latin typeface="Poppins"/>
                <a:ea typeface="Poppins"/>
                <a:cs typeface="Poppins"/>
                <a:sym typeface="Poppins"/>
              </a:defRPr>
            </a:pPr>
          </a:p>
          <a:p>
            <a:pPr>
              <a:spcBef>
                <a:spcPts val="1200"/>
              </a:spcBef>
              <a:defRPr b="0" sz="2000">
                <a:solidFill>
                  <a:srgbClr val="000000"/>
                </a:solidFill>
                <a:latin typeface="Poppins"/>
                <a:ea typeface="Poppins"/>
                <a:cs typeface="Poppins"/>
                <a:sym typeface="Poppins"/>
              </a:defRPr>
            </a:pPr>
            <a:r>
              <a:t>How does a prompt with a security focus influence the model’s performance in generating code reviews containing correct vulnerabilities? Does this improve or worsen the generated output?</a:t>
            </a:r>
          </a:p>
        </p:txBody>
      </p:sp>
      <p:sp>
        <p:nvSpPr>
          <p:cNvPr id="202" name="Text Placeholder 6"/>
          <p:cNvSpPr txBox="1"/>
          <p:nvPr/>
        </p:nvSpPr>
        <p:spPr>
          <a:xfrm>
            <a:off x="466797" y="1036781"/>
            <a:ext cx="5501551" cy="37644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342900">
              <a:spcBef>
                <a:spcPts val="400"/>
              </a:spcBef>
              <a:defRPr b="1">
                <a:solidFill>
                  <a:srgbClr val="FF4F4F"/>
                </a:solidFill>
                <a:latin typeface="Poppins SemiBold"/>
                <a:ea typeface="Poppins SemiBold"/>
                <a:cs typeface="Poppins SemiBold"/>
                <a:sym typeface="Poppins SemiBold"/>
              </a:defRPr>
            </a:lvl1pPr>
          </a:lstStyle>
          <a:p>
            <a:pPr/>
            <a:r>
              <a:t>Research Questions</a:t>
            </a:r>
          </a:p>
        </p:txBody>
      </p:sp>
      <p:sp>
        <p:nvSpPr>
          <p:cNvPr id="203" name="Introduction"/>
          <p:cNvSpPr txBox="1"/>
          <p:nvPr/>
        </p:nvSpPr>
        <p:spPr>
          <a:xfrm>
            <a:off x="457200" y="546449"/>
            <a:ext cx="4541293" cy="55277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342900">
              <a:defRPr b="1" sz="3000">
                <a:solidFill>
                  <a:srgbClr val="00C1D4"/>
                </a:solidFill>
                <a:latin typeface="Poppins SemiBold"/>
                <a:ea typeface="Poppins SemiBold"/>
                <a:cs typeface="Poppins SemiBold"/>
                <a:sym typeface="Poppins SemiBold"/>
              </a:defRPr>
            </a:lvl1pPr>
          </a:lstStyle>
          <a:p>
            <a:pPr/>
            <a:r>
              <a:t>Introduction</a:t>
            </a:r>
          </a:p>
        </p:txBody>
      </p:sp>
      <p:sp>
        <p:nvSpPr>
          <p:cNvPr id="204" name="RQ:2"/>
          <p:cNvSpPr txBox="1"/>
          <p:nvPr/>
        </p:nvSpPr>
        <p:spPr>
          <a:xfrm>
            <a:off x="3995299" y="1867888"/>
            <a:ext cx="900191" cy="48715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3100"/>
            </a:lvl1pPr>
          </a:lstStyle>
          <a:p>
            <a:pPr/>
            <a:r>
              <a:t>RQ:2</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Does the size of the input code or the length of the generated code review have an impact on the performance of the model in generating code reviews with accurate vulnerabilities?"/>
          <p:cNvSpPr txBox="1"/>
          <p:nvPr>
            <p:ph type="body" sz="half" idx="1"/>
          </p:nvPr>
        </p:nvSpPr>
        <p:spPr>
          <a:xfrm>
            <a:off x="576024" y="2490109"/>
            <a:ext cx="8273978" cy="1494781"/>
          </a:xfrm>
          <a:prstGeom prst="rect">
            <a:avLst/>
          </a:prstGeom>
        </p:spPr>
        <p:txBody>
          <a:bodyPr/>
          <a:lstStyle>
            <a:lvl1pPr>
              <a:spcBef>
                <a:spcPts val="1200"/>
              </a:spcBef>
              <a:defRPr b="0" sz="2000">
                <a:solidFill>
                  <a:srgbClr val="000000"/>
                </a:solidFill>
                <a:latin typeface="Poppins"/>
                <a:ea typeface="Poppins"/>
                <a:cs typeface="Poppins"/>
                <a:sym typeface="Poppins"/>
              </a:defRPr>
            </a:lvl1pPr>
          </a:lstStyle>
          <a:p>
            <a:pPr/>
            <a:r>
              <a:t>Does the size of the input code or the length of the generated code review have an impact on the performance of the model in generating code reviews with accurate vulnerabilities? </a:t>
            </a:r>
          </a:p>
        </p:txBody>
      </p:sp>
      <p:sp>
        <p:nvSpPr>
          <p:cNvPr id="207" name="Text Placeholder 6"/>
          <p:cNvSpPr txBox="1"/>
          <p:nvPr/>
        </p:nvSpPr>
        <p:spPr>
          <a:xfrm>
            <a:off x="466797" y="1036781"/>
            <a:ext cx="5501551" cy="37644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342900">
              <a:spcBef>
                <a:spcPts val="400"/>
              </a:spcBef>
              <a:defRPr b="1">
                <a:solidFill>
                  <a:srgbClr val="FF4F4F"/>
                </a:solidFill>
                <a:latin typeface="Poppins SemiBold"/>
                <a:ea typeface="Poppins SemiBold"/>
                <a:cs typeface="Poppins SemiBold"/>
                <a:sym typeface="Poppins SemiBold"/>
              </a:defRPr>
            </a:lvl1pPr>
          </a:lstStyle>
          <a:p>
            <a:pPr/>
            <a:r>
              <a:t>Research Questions</a:t>
            </a:r>
          </a:p>
        </p:txBody>
      </p:sp>
      <p:sp>
        <p:nvSpPr>
          <p:cNvPr id="208" name="Introduction"/>
          <p:cNvSpPr txBox="1"/>
          <p:nvPr/>
        </p:nvSpPr>
        <p:spPr>
          <a:xfrm>
            <a:off x="457200" y="546449"/>
            <a:ext cx="4541293" cy="55277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342900">
              <a:defRPr b="1" sz="3000">
                <a:solidFill>
                  <a:srgbClr val="00C1D4"/>
                </a:solidFill>
                <a:latin typeface="Poppins SemiBold"/>
                <a:ea typeface="Poppins SemiBold"/>
                <a:cs typeface="Poppins SemiBold"/>
                <a:sym typeface="Poppins SemiBold"/>
              </a:defRPr>
            </a:lvl1pPr>
          </a:lstStyle>
          <a:p>
            <a:pPr/>
            <a:r>
              <a:t>Introduction</a:t>
            </a:r>
          </a:p>
        </p:txBody>
      </p:sp>
      <p:sp>
        <p:nvSpPr>
          <p:cNvPr id="209" name="RQ:3"/>
          <p:cNvSpPr txBox="1"/>
          <p:nvPr/>
        </p:nvSpPr>
        <p:spPr>
          <a:xfrm>
            <a:off x="3995299" y="1867888"/>
            <a:ext cx="900191" cy="48715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3100"/>
            </a:lvl1pPr>
          </a:lstStyle>
          <a:p>
            <a:pPr/>
            <a:r>
              <a:t>RQ:3</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What causes vulnerability misclassifications in the generated code reviews? and how does the behaviour of gpt-3.5-turbo differ when generating code reviews for vulnerable code snippets compared to secure code snippets?"/>
          <p:cNvSpPr txBox="1"/>
          <p:nvPr>
            <p:ph type="body" sz="half" idx="1"/>
          </p:nvPr>
        </p:nvSpPr>
        <p:spPr>
          <a:xfrm>
            <a:off x="457200" y="2655638"/>
            <a:ext cx="8229600" cy="1766830"/>
          </a:xfrm>
          <a:prstGeom prst="rect">
            <a:avLst/>
          </a:prstGeom>
        </p:spPr>
        <p:txBody>
          <a:bodyPr/>
          <a:lstStyle>
            <a:lvl1pPr>
              <a:spcBef>
                <a:spcPts val="1200"/>
              </a:spcBef>
              <a:defRPr b="0" sz="2000">
                <a:solidFill>
                  <a:srgbClr val="000000"/>
                </a:solidFill>
                <a:latin typeface="Poppins"/>
                <a:ea typeface="Poppins"/>
                <a:cs typeface="Poppins"/>
                <a:sym typeface="Poppins"/>
              </a:defRPr>
            </a:lvl1pPr>
          </a:lstStyle>
          <a:p>
            <a:pPr/>
            <a:r>
              <a:t>What causes vulnerability misclassifications in the generated code reviews? and how does the behaviour of gpt-3.5-turbo differ when generating code reviews for vulnerable code snippets compared to secure code snippets? </a:t>
            </a:r>
          </a:p>
        </p:txBody>
      </p:sp>
      <p:sp>
        <p:nvSpPr>
          <p:cNvPr id="212" name="Text Placeholder 6"/>
          <p:cNvSpPr txBox="1"/>
          <p:nvPr/>
        </p:nvSpPr>
        <p:spPr>
          <a:xfrm>
            <a:off x="466797" y="1036781"/>
            <a:ext cx="5501551" cy="37644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342900">
              <a:spcBef>
                <a:spcPts val="400"/>
              </a:spcBef>
              <a:defRPr b="1">
                <a:solidFill>
                  <a:srgbClr val="FF4F4F"/>
                </a:solidFill>
                <a:latin typeface="Poppins SemiBold"/>
                <a:ea typeface="Poppins SemiBold"/>
                <a:cs typeface="Poppins SemiBold"/>
                <a:sym typeface="Poppins SemiBold"/>
              </a:defRPr>
            </a:lvl1pPr>
          </a:lstStyle>
          <a:p>
            <a:pPr/>
            <a:r>
              <a:t>Research Questions</a:t>
            </a:r>
          </a:p>
        </p:txBody>
      </p:sp>
      <p:sp>
        <p:nvSpPr>
          <p:cNvPr id="213" name="Introduction"/>
          <p:cNvSpPr txBox="1"/>
          <p:nvPr/>
        </p:nvSpPr>
        <p:spPr>
          <a:xfrm>
            <a:off x="457200" y="546449"/>
            <a:ext cx="4541293" cy="55277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342900">
              <a:defRPr b="1" sz="3000">
                <a:solidFill>
                  <a:srgbClr val="00C1D4"/>
                </a:solidFill>
                <a:latin typeface="Poppins SemiBold"/>
                <a:ea typeface="Poppins SemiBold"/>
                <a:cs typeface="Poppins SemiBold"/>
                <a:sym typeface="Poppins SemiBold"/>
              </a:defRPr>
            </a:lvl1pPr>
          </a:lstStyle>
          <a:p>
            <a:pPr/>
            <a:r>
              <a:t>Introduction</a:t>
            </a:r>
          </a:p>
        </p:txBody>
      </p:sp>
      <p:sp>
        <p:nvSpPr>
          <p:cNvPr id="214" name="RQ:4"/>
          <p:cNvSpPr txBox="1"/>
          <p:nvPr/>
        </p:nvSpPr>
        <p:spPr>
          <a:xfrm>
            <a:off x="3995299" y="1867888"/>
            <a:ext cx="900191" cy="48715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3100"/>
            </a:lvl1pPr>
          </a:lstStyle>
          <a:p>
            <a:pPr/>
            <a:r>
              <a:t>RQ:4</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Does the security attention increase by elaborating the prompt?"/>
          <p:cNvSpPr txBox="1"/>
          <p:nvPr>
            <p:ph type="body" sz="half" idx="1"/>
          </p:nvPr>
        </p:nvSpPr>
        <p:spPr>
          <a:xfrm>
            <a:off x="568511" y="3089635"/>
            <a:ext cx="8006978" cy="1370673"/>
          </a:xfrm>
          <a:prstGeom prst="rect">
            <a:avLst/>
          </a:prstGeom>
        </p:spPr>
        <p:txBody>
          <a:bodyPr/>
          <a:lstStyle>
            <a:lvl1pPr>
              <a:spcBef>
                <a:spcPts val="1200"/>
              </a:spcBef>
              <a:defRPr b="0" sz="2100">
                <a:solidFill>
                  <a:srgbClr val="000000"/>
                </a:solidFill>
                <a:latin typeface="Poppins"/>
                <a:ea typeface="Poppins"/>
                <a:cs typeface="Poppins"/>
                <a:sym typeface="Poppins"/>
              </a:defRPr>
            </a:lvl1pPr>
          </a:lstStyle>
          <a:p>
            <a:pPr/>
            <a:r>
              <a:t>Does the security attention increase by elaborating the prompt? </a:t>
            </a:r>
          </a:p>
        </p:txBody>
      </p:sp>
      <p:sp>
        <p:nvSpPr>
          <p:cNvPr id="217" name="Text Placeholder 6"/>
          <p:cNvSpPr txBox="1"/>
          <p:nvPr/>
        </p:nvSpPr>
        <p:spPr>
          <a:xfrm>
            <a:off x="466797" y="1036781"/>
            <a:ext cx="5501551" cy="37644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342900">
              <a:spcBef>
                <a:spcPts val="400"/>
              </a:spcBef>
              <a:defRPr b="1">
                <a:solidFill>
                  <a:srgbClr val="FF4F4F"/>
                </a:solidFill>
                <a:latin typeface="Poppins SemiBold"/>
                <a:ea typeface="Poppins SemiBold"/>
                <a:cs typeface="Poppins SemiBold"/>
                <a:sym typeface="Poppins SemiBold"/>
              </a:defRPr>
            </a:lvl1pPr>
          </a:lstStyle>
          <a:p>
            <a:pPr/>
            <a:r>
              <a:t>Research Questions</a:t>
            </a:r>
          </a:p>
        </p:txBody>
      </p:sp>
      <p:sp>
        <p:nvSpPr>
          <p:cNvPr id="218" name="Introduction"/>
          <p:cNvSpPr txBox="1"/>
          <p:nvPr/>
        </p:nvSpPr>
        <p:spPr>
          <a:xfrm>
            <a:off x="457200" y="546449"/>
            <a:ext cx="4541293" cy="55277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342900">
              <a:defRPr b="1" sz="3000">
                <a:solidFill>
                  <a:srgbClr val="00C1D4"/>
                </a:solidFill>
                <a:latin typeface="Poppins SemiBold"/>
                <a:ea typeface="Poppins SemiBold"/>
                <a:cs typeface="Poppins SemiBold"/>
                <a:sym typeface="Poppins SemiBold"/>
              </a:defRPr>
            </a:lvl1pPr>
          </a:lstStyle>
          <a:p>
            <a:pPr/>
            <a:r>
              <a:t>Introduction</a:t>
            </a:r>
          </a:p>
        </p:txBody>
      </p:sp>
      <p:sp>
        <p:nvSpPr>
          <p:cNvPr id="219" name="RQ:5"/>
          <p:cNvSpPr txBox="1"/>
          <p:nvPr/>
        </p:nvSpPr>
        <p:spPr>
          <a:xfrm>
            <a:off x="3995299" y="1867888"/>
            <a:ext cx="900191" cy="48715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3100"/>
            </a:lvl1pPr>
          </a:lstStyle>
          <a:p>
            <a:pPr/>
            <a:r>
              <a:t>RQ:5</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Chalmes-GU">
  <a:themeElements>
    <a:clrScheme name="Chalmes-GU">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Chalmes-GU">
      <a:majorFont>
        <a:latin typeface="Helvetica"/>
        <a:ea typeface="Helvetica"/>
        <a:cs typeface="Helvetica"/>
      </a:majorFont>
      <a:minorFont>
        <a:latin typeface="Calibri"/>
        <a:ea typeface="Calibri"/>
        <a:cs typeface="Calibri"/>
      </a:minorFont>
    </a:fontScheme>
    <a:fmtScheme name="Chalmes-G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Chalmes-GU">
  <a:themeElements>
    <a:clrScheme name="Chalmes-GU">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Chalmes-GU">
      <a:majorFont>
        <a:latin typeface="Helvetica"/>
        <a:ea typeface="Helvetica"/>
        <a:cs typeface="Helvetica"/>
      </a:majorFont>
      <a:minorFont>
        <a:latin typeface="Calibri"/>
        <a:ea typeface="Calibri"/>
        <a:cs typeface="Calibri"/>
      </a:minorFont>
    </a:fontScheme>
    <a:fmtScheme name="Chalmes-G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